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24"/>
  </p:notesMasterIdLst>
  <p:sldIdLst>
    <p:sldId id="315" r:id="rId2"/>
    <p:sldId id="263" r:id="rId3"/>
    <p:sldId id="308" r:id="rId4"/>
    <p:sldId id="316" r:id="rId5"/>
    <p:sldId id="314" r:id="rId6"/>
    <p:sldId id="317" r:id="rId7"/>
    <p:sldId id="273" r:id="rId8"/>
    <p:sldId id="307" r:id="rId9"/>
    <p:sldId id="295" r:id="rId10"/>
    <p:sldId id="296" r:id="rId11"/>
    <p:sldId id="309" r:id="rId12"/>
    <p:sldId id="297" r:id="rId13"/>
    <p:sldId id="312" r:id="rId14"/>
    <p:sldId id="299" r:id="rId15"/>
    <p:sldId id="300" r:id="rId16"/>
    <p:sldId id="301" r:id="rId17"/>
    <p:sldId id="313" r:id="rId18"/>
    <p:sldId id="303" r:id="rId19"/>
    <p:sldId id="302" r:id="rId20"/>
    <p:sldId id="275" r:id="rId21"/>
    <p:sldId id="291" r:id="rId22"/>
    <p:sldId id="262" r:id="rId2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52" autoAdjust="0"/>
  </p:normalViewPr>
  <p:slideViewPr>
    <p:cSldViewPr>
      <p:cViewPr>
        <p:scale>
          <a:sx n="73" d="100"/>
          <a:sy n="73" d="100"/>
        </p:scale>
        <p:origin x="-272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7A65C-E866-4DDE-AADB-5B5AF256B178}" type="datetimeFigureOut">
              <a:rPr lang="zh-TW" altLang="en-US" smtClean="0"/>
              <a:pPr/>
              <a:t>2016/1/27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193A1-D3AD-4011-86BA-B5C5B641F3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426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3A1-D3AD-4011-86BA-B5C5B641F30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5321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3A1-D3AD-4011-86BA-B5C5B641F305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3419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3A1-D3AD-4011-86BA-B5C5B641F305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9943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93A1-D3AD-4011-86BA-B5C5B641F305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775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80F4-046F-4DFC-B2F7-001756C3EF0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465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8F0F-888F-4C74-9529-518C32D436A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354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4E32-869F-458E-991F-1866B0C03CF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351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8A1D-6F59-4FB5-AB21-F4F0E45D0E0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18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53F7-4911-48C6-94A3-69F3ABEB122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15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81E5-6412-4C3F-B5AC-4FB3463E809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118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A81B-AE8C-4434-BBB7-CDA55A4AC21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077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2251-2848-44A7-9F07-B2D80C0120D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483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B4BC-663A-4A9F-BAA2-F9D72766211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634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5CC7-7565-41CF-9777-907C70826D7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562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4B13-2034-4ACB-B5BF-EF23E209324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957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3DDFD-12F5-4CCC-9722-744B6EEDC9F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775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volley.cc.ncu.edu.tw:8080/RepairSystem/index.do?action=new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8A1D-6F59-4FB5-AB21-F4F0E45D0E0D}" type="slidenum">
              <a:rPr lang="en-US" altLang="zh-TW" smtClean="0"/>
              <a:pPr/>
              <a:t>1</a:t>
            </a:fld>
            <a:endParaRPr lang="en-US" altLang="zh-TW" dirty="0"/>
          </a:p>
        </p:txBody>
      </p:sp>
      <p:sp>
        <p:nvSpPr>
          <p:cNvPr id="8" name="文字方塊 7"/>
          <p:cNvSpPr txBox="1"/>
          <p:nvPr/>
        </p:nvSpPr>
        <p:spPr>
          <a:xfrm>
            <a:off x="3200400" y="2537977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icrosoft Himalaya" panose="01010100010101010101" pitchFamily="2" charset="0"/>
              </a:rPr>
              <a:t>National Central University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Himalaya" panose="01010100010101010101" pitchFamily="2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20000" r="17000" b="15999"/>
          <a:stretch/>
        </p:blipFill>
        <p:spPr>
          <a:xfrm>
            <a:off x="2698280" y="3186372"/>
            <a:ext cx="3747437" cy="264525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76" y="1344375"/>
            <a:ext cx="5347843" cy="119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3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8839200" cy="892776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Kitchen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(open at 8:00 ~ 23:00)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9667" name="Rectangle 3"/>
          <p:cNvSpPr>
            <a:spLocks noGrp="1" noChangeArrowheads="1"/>
          </p:cNvSpPr>
          <p:nvPr>
            <p:ph idx="1"/>
          </p:nvPr>
        </p:nvSpPr>
        <p:spPr>
          <a:xfrm>
            <a:off x="0" y="5334000"/>
            <a:ext cx="9144000" cy="685800"/>
          </a:xfrm>
          <a:prstGeom prst="rect">
            <a:avLst/>
          </a:prstGeom>
          <a:ln>
            <a:noFill/>
            <a:prstDash val="lgDash"/>
          </a:ln>
        </p:spPr>
        <p:txBody>
          <a:bodyPr>
            <a:normAutofit/>
          </a:bodyPr>
          <a:lstStyle/>
          <a:p>
            <a:pPr algn="ctr">
              <a:lnSpc>
                <a:spcPts val="4400"/>
              </a:lnSpc>
              <a:buNone/>
            </a:pP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Every kitchen has a refrigerator, rice cooker, oven, microwave.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90B8-7ACB-49FA-B107-129E420F0CBE}" type="slidenum">
              <a:rPr lang="en-GB" altLang="zh-TW" smtClean="0"/>
              <a:pPr/>
              <a:t>10</a:t>
            </a:fld>
            <a:endParaRPr lang="en-GB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2" y="1888370"/>
            <a:ext cx="4145440" cy="3109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062" y="1890096"/>
            <a:ext cx="4143138" cy="3107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57782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Rules 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68292"/>
            <a:ext cx="8229600" cy="3916363"/>
          </a:xfrm>
        </p:spPr>
        <p:txBody>
          <a:bodyPr>
            <a:normAutofit/>
          </a:bodyPr>
          <a:lstStyle/>
          <a:p>
            <a:pPr marL="0" indent="0">
              <a:lnSpc>
                <a:spcPts val="2600"/>
              </a:lnSpc>
              <a:buNone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Follow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guidelines to use the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electric</a:t>
            </a:r>
          </a:p>
          <a:p>
            <a:pPr marL="0" indent="0">
              <a:lnSpc>
                <a:spcPts val="2600"/>
              </a:lnSpc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appliances.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altLang="zh-TW" sz="28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en-US" altLang="zh-TW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No parties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here;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kitchen is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only for</a:t>
            </a:r>
          </a:p>
          <a:p>
            <a:pPr marL="0" indent="0">
              <a:lnSpc>
                <a:spcPts val="2600"/>
              </a:lnSpc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cooking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pPr marL="0" indent="0">
              <a:lnSpc>
                <a:spcPts val="2600"/>
              </a:lnSpc>
              <a:buNone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Bring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your belongings and rubbish back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when</a:t>
            </a:r>
          </a:p>
          <a:p>
            <a:pPr marL="0" indent="0">
              <a:lnSpc>
                <a:spcPts val="2600"/>
              </a:lnSpc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leaving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Any left belonging will be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removed.</a:t>
            </a:r>
          </a:p>
          <a:p>
            <a:pPr marL="0" indent="0">
              <a:lnSpc>
                <a:spcPts val="2600"/>
              </a:lnSpc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(including container)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8A1D-6F59-4FB5-AB21-F4F0E45D0E0D}" type="slidenum">
              <a:rPr lang="en-US" altLang="zh-TW" smtClean="0"/>
              <a:pPr/>
              <a:t>11</a:t>
            </a:fld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054" y="1214706"/>
            <a:ext cx="881891" cy="88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915400" cy="959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Common </a:t>
            </a:r>
            <a:r>
              <a:rPr lang="en-US" altLang="zh-TW" sz="36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en-US" altLang="zh-TW" sz="360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oom </a:t>
            </a:r>
            <a:r>
              <a:rPr lang="en-US" altLang="zh-TW" sz="280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(G14)</a:t>
            </a:r>
            <a:endParaRPr lang="en-US" altLang="zh-TW" sz="280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96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928002"/>
            <a:ext cx="8649731" cy="1428347"/>
          </a:xfrm>
          <a:prstGeom prst="rect">
            <a:avLst/>
          </a:prstGeom>
          <a:ln>
            <a:noFill/>
            <a:prstDash val="lgDash"/>
          </a:ln>
        </p:spPr>
        <p:txBody>
          <a:bodyPr>
            <a:normAutofit/>
          </a:bodyPr>
          <a:lstStyle/>
          <a:p>
            <a:pPr algn="ctr">
              <a:lnSpc>
                <a:spcPts val="4400"/>
              </a:lnSpc>
              <a:buNone/>
            </a:pP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1. Each floor has a common room.</a:t>
            </a:r>
          </a:p>
          <a:p>
            <a:pPr algn="ctr">
              <a:lnSpc>
                <a:spcPts val="4400"/>
              </a:lnSpc>
              <a:buNone/>
            </a:pP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The common room at 1F is 24hr and has free </a:t>
            </a:r>
            <a:r>
              <a:rPr lang="en-US" altLang="zh-TW" sz="2400" dirty="0" err="1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wifi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. </a:t>
            </a:r>
            <a:endParaRPr lang="en-US" altLang="zh-TW" sz="2400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90B8-7ACB-49FA-B107-129E420F0CBE}" type="slidenum">
              <a:rPr lang="en-GB" altLang="zh-TW" smtClean="0"/>
              <a:pPr/>
              <a:t>12</a:t>
            </a:fld>
            <a:endParaRPr lang="en-GB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60298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60298"/>
            <a:ext cx="4032420" cy="3024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221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Common Room Rules of</a:t>
            </a:r>
            <a:b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International 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Student 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Dorm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Open Hours : 08:00 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 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23:00</a:t>
            </a:r>
          </a:p>
          <a:p>
            <a:pPr marL="0" indent="0" algn="ctr">
              <a:buNone/>
            </a:pPr>
            <a:endParaRPr lang="en-US" altLang="zh-TW" sz="24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Avoid higher volume!</a:t>
            </a:r>
          </a:p>
          <a:p>
            <a:pPr marL="45720" indent="0" algn="ctr">
              <a:buNone/>
            </a:pP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避免音量過大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Avoid 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excessive 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drinking!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" indent="0" algn="ctr">
              <a:buNone/>
            </a:pP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禁止酗酒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algn="ctr"/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Keep the place clean and 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neat!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" indent="0" algn="ctr">
              <a:buNone/>
            </a:pP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保持環境清潔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8A1D-6F59-4FB5-AB21-F4F0E45D0E0D}" type="slidenum">
              <a:rPr lang="en-US" altLang="zh-TW" smtClean="0"/>
              <a:pPr/>
              <a:t>13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858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509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Important Reminder</a:t>
            </a:r>
            <a:endParaRPr lang="en-US" altLang="zh-TW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1000" y="1066799"/>
            <a:ext cx="8458200" cy="56546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</a:pPr>
            <a:r>
              <a:rPr lang="en-US" altLang="zh-TW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Equipment repair</a:t>
            </a:r>
            <a:endParaRPr lang="en-US" altLang="zh-TW" sz="24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    In case you need to report a damage, please go to student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altLang="zh-TW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   page on the school website. Log in using your STD ID and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altLang="zh-TW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   password. Once in the system, just follow the options and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altLang="zh-TW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   we will take care of the rest.</a:t>
            </a:r>
            <a:r>
              <a:rPr lang="zh-TW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Also, please take good care of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altLang="zh-TW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   the AC remote control, students are responsible for any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altLang="zh-TW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   damage cause by inappropriate use or lost. The remote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altLang="zh-TW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   control is 600NT each.</a:t>
            </a:r>
            <a:endParaRPr lang="en-US" altLang="zh-TW" sz="2400" dirty="0" smtClean="0">
              <a:solidFill>
                <a:srgbClr val="0C25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" lvl="0" indent="0" algn="ctr">
              <a:lnSpc>
                <a:spcPct val="150000"/>
              </a:lnSpc>
              <a:buNone/>
            </a:pPr>
            <a:r>
              <a:rPr lang="en-US" altLang="zh-TW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If you have further questions, please ask the dorm captains for assistant. </a:t>
            </a:r>
            <a:endParaRPr lang="zh-TW" altLang="en-US" sz="28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90B8-7ACB-49FA-B107-129E420F0CBE}" type="slidenum">
              <a:rPr lang="en-GB" altLang="zh-TW" smtClean="0"/>
              <a:pPr/>
              <a:t>14</a:t>
            </a:fld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val="161311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Important Reminder</a:t>
            </a:r>
            <a:endParaRPr lang="zh-TW" altLang="en-US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95399"/>
            <a:ext cx="8534400" cy="337141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altLang="zh-TW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L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aundry (8:00 ~ 24:00)</a:t>
            </a:r>
          </a:p>
          <a:p>
            <a:pPr lvl="0">
              <a:lnSpc>
                <a:spcPct val="150000"/>
              </a:lnSpc>
            </a:pPr>
            <a:r>
              <a:rPr lang="en-US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There are water fountains, washing machines(10NT), and </a:t>
            </a:r>
            <a:r>
              <a:rPr lang="en-US" altLang="zh-TW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dryers(10NT) </a:t>
            </a:r>
            <a:r>
              <a:rPr lang="en-US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on each floor.</a:t>
            </a:r>
            <a:r>
              <a:rPr lang="zh-TW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If it is not functioning, please report to the dormitory service desk, we will take care of it ASAP.</a:t>
            </a:r>
            <a:r>
              <a:rPr lang="zh-TW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400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90B8-7ACB-49FA-B107-129E420F0CBE}" type="slidenum">
              <a:rPr lang="en-GB" altLang="zh-TW" smtClean="0"/>
              <a:pPr/>
              <a:t>15</a:t>
            </a:fld>
            <a:endParaRPr lang="en-GB" altLang="zh-TW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4419599"/>
            <a:ext cx="3011474" cy="225860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6066" y="4419599"/>
            <a:ext cx="1696415" cy="2261886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1942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74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Important Reminder</a:t>
            </a:r>
            <a:endParaRPr lang="zh-TW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2995" y="1371600"/>
            <a:ext cx="8798010" cy="534987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ts val="5000"/>
              </a:lnSpc>
            </a:pPr>
            <a:r>
              <a:rPr lang="en-US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Hot </a:t>
            </a:r>
            <a:r>
              <a:rPr lang="en-US" altLang="zh-TW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w</a:t>
            </a:r>
            <a:r>
              <a:rPr lang="en-US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ater supply : 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16:00 ~ 24:00</a:t>
            </a:r>
            <a:endParaRPr lang="en-US" altLang="zh-TW" sz="2400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0" indent="0" algn="ctr">
              <a:lnSpc>
                <a:spcPts val="5000"/>
              </a:lnSpc>
              <a:buNone/>
            </a:pPr>
            <a:r>
              <a:rPr lang="en-US" altLang="zh-TW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If you need a hot shower at other times, please use the bathrooms with the electric heaters. </a:t>
            </a:r>
            <a:endParaRPr lang="zh-TW" altLang="zh-TW" sz="24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5000"/>
              </a:lnSpc>
            </a:pPr>
            <a:r>
              <a:rPr lang="en-US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Mail</a:t>
            </a:r>
            <a:r>
              <a:rPr lang="zh-TW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If you are expecting mail, the correct address would be like</a:t>
            </a:r>
          </a:p>
          <a:p>
            <a:pPr marL="0" lvl="0" indent="0" algn="ctr">
              <a:lnSpc>
                <a:spcPts val="5000"/>
              </a:lnSpc>
              <a:buNone/>
            </a:pPr>
            <a:r>
              <a:rPr lang="en-US" altLang="zh-TW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2400" i="1" dirty="0" smtClean="0">
                <a:latin typeface="微軟正黑體" pitchFamily="34" charset="-120"/>
                <a:ea typeface="微軟正黑體" pitchFamily="34" charset="-120"/>
              </a:rPr>
              <a:t>“Room xxx, Dorm xxx, No.300</a:t>
            </a:r>
            <a:r>
              <a:rPr lang="en-US" altLang="zh-TW" sz="24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en-US" altLang="zh-TW" sz="2400" i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Zhongda</a:t>
            </a:r>
            <a:r>
              <a:rPr lang="en-US" altLang="zh-TW" sz="24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Rd., Zhongli Dist., Taoyuan City 320, Taiwan (R.O.C.)</a:t>
            </a:r>
            <a:r>
              <a:rPr lang="en-US" altLang="zh-TW" sz="2400" i="1" dirty="0" smtClean="0">
                <a:latin typeface="微軟正黑體" pitchFamily="34" charset="-120"/>
                <a:ea typeface="微軟正黑體" pitchFamily="34" charset="-120"/>
              </a:rPr>
              <a:t>”</a:t>
            </a:r>
            <a:endParaRPr lang="zh-TW" altLang="zh-TW" sz="2400" i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90B8-7ACB-49FA-B107-129E420F0CBE}" type="slidenum">
              <a:rPr lang="en-GB" altLang="zh-TW" smtClean="0"/>
              <a:pPr/>
              <a:t>16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72799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Mail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8A1D-6F59-4FB5-AB21-F4F0E45D0E0D}" type="slidenum">
              <a:rPr lang="en-US" altLang="zh-TW" smtClean="0"/>
              <a:pPr/>
              <a:t>17</a:t>
            </a:fld>
            <a:endParaRPr lang="en-US" altLang="zh-TW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273569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3810000" y="2039605"/>
            <a:ext cx="4572000" cy="36471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altLang="zh-TW" sz="2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The Dorm Captains will put the arrival mails in the mail boxes in the </a:t>
            </a:r>
            <a:r>
              <a:rPr kumimoji="0" lang="en-US" altLang="zh-TW" sz="22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common room. </a:t>
            </a:r>
            <a:r>
              <a:rPr kumimoji="0" lang="en-US" altLang="zh-TW" sz="2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If you are expecting a package or a registered mail, you will need to go to the administration building to collect it yourself</a:t>
            </a:r>
            <a:r>
              <a:rPr kumimoji="0" lang="en-US" altLang="zh-TW" sz="22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endParaRPr kumimoji="0" lang="zh-TW" altLang="en-US" sz="2200" dirty="0">
              <a:solidFill>
                <a:srgbClr val="0C25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255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Important Reminder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3993"/>
            <a:ext cx="8229600" cy="2984137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lvl="0">
              <a:lnSpc>
                <a:spcPct val="150000"/>
              </a:lnSpc>
            </a:pPr>
            <a:r>
              <a:rPr lang="en-US" altLang="zh-TW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Garbage &amp; </a:t>
            </a:r>
            <a:r>
              <a:rPr lang="en-US" altLang="zh-TW" sz="4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r</a:t>
            </a:r>
            <a:r>
              <a:rPr lang="en-US" altLang="zh-TW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ecycling </a:t>
            </a:r>
            <a:r>
              <a:rPr lang="en-US" altLang="zh-TW" sz="4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en-US" altLang="zh-TW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rucks come at 18:40 every Mon. to Sat.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At other times, please take the garbage to the back of B9.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Please do not throw your garbage in trash cans in toilets.</a:t>
            </a:r>
          </a:p>
          <a:p>
            <a:pPr marL="45720" lvl="0" indent="0">
              <a:lnSpc>
                <a:spcPct val="150000"/>
              </a:lnSpc>
              <a:buNone/>
            </a:pPr>
            <a:endParaRPr lang="zh-TW" altLang="zh-TW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90B8-7ACB-49FA-B107-129E420F0CBE}" type="slidenum">
              <a:rPr lang="en-GB" altLang="zh-TW" smtClean="0"/>
              <a:pPr/>
              <a:t>18</a:t>
            </a:fld>
            <a:endParaRPr lang="en-GB" altLang="zh-TW"/>
          </a:p>
        </p:txBody>
      </p:sp>
      <p:pic>
        <p:nvPicPr>
          <p:cNvPr id="5" name="Picture 9" descr="D:\Documents and Settings\daniel yucheng chen\桌面\桌面暫存區\IMG_29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80" y="3863643"/>
            <a:ext cx="2087232" cy="28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14" y="4540644"/>
            <a:ext cx="1603192" cy="160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6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9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You Must Know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4997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0292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Please do not use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refrigerator, heater, or any oven in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your own room.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50292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Cooking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in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the room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are strictly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prohibited.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50292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No smoking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, drinking, or keeping pets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on campus.   </a:t>
            </a:r>
          </a:p>
          <a:p>
            <a:pPr marL="4572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(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dorms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included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)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4572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4.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Do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not let your friends enter the dorm without applying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to 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4572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 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the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dorm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captains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first.    </a:t>
            </a:r>
          </a:p>
          <a:p>
            <a:pPr marL="50292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If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you are going to graduate, please notify the International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Affairs Office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, and check out at the </a:t>
            </a:r>
            <a:r>
              <a:rPr kumimoji="1"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Dormitory </a:t>
            </a:r>
            <a:r>
              <a:rPr kumimoji="1"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Service </a:t>
            </a:r>
            <a:r>
              <a:rPr kumimoji="1"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C</a:t>
            </a:r>
            <a:r>
              <a:rPr kumimoji="1"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enter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.</a:t>
            </a:r>
            <a:endParaRPr lang="zh-TW" altLang="zh-TW" b="1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90B8-7ACB-49FA-B107-129E420F0CBE}" type="slidenum">
              <a:rPr lang="en-GB" altLang="zh-TW" smtClean="0"/>
              <a:pPr/>
              <a:t>19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408819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7772400" cy="1143000"/>
          </a:xfrm>
        </p:spPr>
        <p:txBody>
          <a:bodyPr>
            <a:normAutofit fontScale="90000"/>
          </a:bodyPr>
          <a:lstStyle/>
          <a:p>
            <a:pPr marL="182880" indent="0" algn="l">
              <a:buNone/>
            </a:pPr>
            <a:r>
              <a:rPr kumimoji="1" lang="zh-TW" altLang="en-US" sz="4000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學生事務處 </a:t>
            </a:r>
            <a:r>
              <a:rPr kumimoji="1" lang="en-US" altLang="zh-TW" sz="4000" dirty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/>
            </a:r>
            <a:br>
              <a:rPr kumimoji="1" lang="en-US" altLang="zh-TW" sz="4000" dirty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</a:br>
            <a:r>
              <a:rPr kumimoji="1" lang="en-US" altLang="zh-TW" sz="4000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Office of Student Affairs </a:t>
            </a:r>
            <a:endParaRPr lang="zh-TW" altLang="en-US" sz="4000" dirty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type="subTitle" idx="1"/>
          </p:nvPr>
        </p:nvSpPr>
        <p:spPr>
          <a:xfrm>
            <a:off x="457200" y="2057878"/>
            <a:ext cx="8382000" cy="4298472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Military Education Office</a:t>
            </a:r>
          </a:p>
          <a:p>
            <a:pPr marL="457200" indent="-457200" algn="l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Division of Student Conduct &amp; Housing Service</a:t>
            </a:r>
          </a:p>
          <a:p>
            <a:pPr lvl="1" indent="-457200" algn="l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anose="020B0604030504040204" pitchFamily="34" charset="-120"/>
              </a:rPr>
              <a:t>Health Center</a:t>
            </a:r>
          </a:p>
          <a:p>
            <a:pPr lvl="1" indent="-457200" algn="l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anose="020B0604030504040204" pitchFamily="34" charset="-120"/>
              </a:rPr>
              <a:t>Counseling Center</a:t>
            </a:r>
          </a:p>
          <a:p>
            <a:pPr lvl="1" indent="-457200" algn="l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anose="020B0604030504040204" pitchFamily="34" charset="-120"/>
              </a:rPr>
              <a:t>Extracurricular Activities 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anose="020B0604030504040204" pitchFamily="34" charset="-120"/>
              </a:rPr>
              <a:t>ffice</a:t>
            </a:r>
          </a:p>
          <a:p>
            <a:pPr lvl="1" indent="-457200" algn="l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anose="020B0604030504040204" pitchFamily="34" charset="-120"/>
              </a:rPr>
              <a:t>Career Center</a:t>
            </a:r>
            <a:endParaRPr lang="en-US" altLang="zh-TW" sz="4800" b="1" dirty="0" smtClean="0">
              <a:solidFill>
                <a:srgbClr val="FF00FF"/>
              </a:solidFill>
              <a:ea typeface="新細明體" charset="-120"/>
            </a:endParaRPr>
          </a:p>
          <a:p>
            <a:endParaRPr lang="en-US" altLang="zh-TW" sz="4800" dirty="0" smtClean="0">
              <a:solidFill>
                <a:srgbClr val="8A3800"/>
              </a:solidFill>
            </a:endParaRPr>
          </a:p>
          <a:p>
            <a:endParaRPr lang="zh-TW" altLang="en-US" sz="4800" b="1" dirty="0" smtClean="0">
              <a:solidFill>
                <a:srgbClr val="D054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80F4-046F-4DFC-B2F7-001756C3EF06}" type="slidenum">
              <a:rPr lang="en-US" altLang="zh-TW" smtClean="0"/>
              <a:pPr/>
              <a:t>2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511" y="3733800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1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2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You Must Know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257800"/>
          </a:xfrm>
        </p:spPr>
        <p:txBody>
          <a:bodyPr>
            <a:normAutofit/>
          </a:bodyPr>
          <a:lstStyle/>
          <a:p>
            <a:pPr marL="566737" indent="-457200" fontAlgn="auto">
              <a:lnSpc>
                <a:spcPct val="150000"/>
              </a:lnSpc>
              <a:spcAft>
                <a:spcPts val="0"/>
              </a:spcAft>
              <a:buFont typeface="Arial" charset="0"/>
              <a:buAutoNum type="arabicPeriod" startAt="7"/>
              <a:defRPr/>
            </a:pPr>
            <a:r>
              <a:rPr kumimoji="1" lang="en-US" altLang="zh-TW" sz="2200" dirty="0" smtClean="0">
                <a:latin typeface="微軟正黑體" pitchFamily="34" charset="-120"/>
                <a:ea typeface="微軟正黑體" pitchFamily="34" charset="-120"/>
              </a:rPr>
              <a:t>Please do not arbitrary 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exchange your rooms, or give your</a:t>
            </a:r>
          </a:p>
          <a:p>
            <a:pPr marL="109537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      keys to others.</a:t>
            </a:r>
          </a:p>
          <a:p>
            <a:pPr marL="566737" indent="-457200" fontAlgn="auto">
              <a:lnSpc>
                <a:spcPct val="150000"/>
              </a:lnSpc>
              <a:spcAft>
                <a:spcPts val="0"/>
              </a:spcAft>
              <a:buFont typeface="Arial" charset="0"/>
              <a:buAutoNum type="arabicPeriod" startAt="8"/>
              <a:defRPr/>
            </a:pP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If you are injured or require special care, you may apply to</a:t>
            </a:r>
          </a:p>
          <a:p>
            <a:pPr marL="109537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      the dorm service center for an "extra care room.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"</a:t>
            </a: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66737" indent="-457200" fontAlgn="auto">
              <a:lnSpc>
                <a:spcPct val="150000"/>
              </a:lnSpc>
              <a:spcAft>
                <a:spcPts val="0"/>
              </a:spcAft>
              <a:buFont typeface="Arial" charset="0"/>
              <a:buAutoNum type="arabicPeriod" startAt="9"/>
              <a:defRPr/>
            </a:pP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If you lost your key or card, borrow one at service desk with student ID. If you lost your Student ID, you will need to reregister ASAP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.</a:t>
            </a: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65125" indent="-255588">
              <a:lnSpc>
                <a:spcPct val="150000"/>
              </a:lnSpc>
              <a:buNone/>
              <a:defRPr/>
            </a:pP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10. 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Subscribe 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English-language newspaper 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dormitory,</a:t>
            </a:r>
          </a:p>
          <a:p>
            <a:pPr marL="365125" indent="-255588">
              <a:lnSpc>
                <a:spcPct val="150000"/>
              </a:lnSpc>
              <a:buNone/>
              <a:defRPr/>
            </a:pP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      students 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are free to read.</a:t>
            </a:r>
          </a:p>
          <a:p>
            <a:pPr marL="365125" indent="-255588" fontAlgn="auto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</a:endParaRPr>
          </a:p>
          <a:p>
            <a:pPr marL="365125" indent="-255588" fontAlgn="auto">
              <a:spcAft>
                <a:spcPts val="0"/>
              </a:spcAft>
              <a:buFont typeface="Arial" charset="0"/>
              <a:buNone/>
              <a:defRPr/>
            </a:pPr>
            <a:endParaRPr lang="zh-TW" altLang="en-US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8A1D-6F59-4FB5-AB21-F4F0E45D0E0D}" type="slidenum">
              <a:rPr lang="en-US" altLang="zh-TW" smtClean="0"/>
              <a:pPr/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310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6700" y="262823"/>
            <a:ext cx="8686800" cy="11430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The Dorm Service Desk offers</a:t>
            </a:r>
            <a:b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sz="36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381000" y="1691256"/>
            <a:ext cx="8458200" cy="437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  <a:buNone/>
            </a:pPr>
            <a:r>
              <a:rPr kumimoji="0" lang="en-US" altLang="zh-TW" sz="2800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kumimoji="0" lang="zh-TW" altLang="en-US" sz="2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zh-TW" altLang="en-US" sz="2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2800" dirty="0" smtClean="0">
                <a:latin typeface="微軟正黑體" pitchFamily="34" charset="-120"/>
                <a:ea typeface="微軟正黑體" pitchFamily="34" charset="-120"/>
              </a:rPr>
              <a:t>Information </a:t>
            </a:r>
            <a:r>
              <a:rPr kumimoji="0" lang="en-US" altLang="zh-TW" sz="2800" dirty="0">
                <a:latin typeface="微軟正黑體" pitchFamily="34" charset="-120"/>
                <a:ea typeface="微軟正黑體" pitchFamily="34" charset="-120"/>
              </a:rPr>
              <a:t>of the dormitory.</a:t>
            </a:r>
          </a:p>
          <a:p>
            <a:pPr>
              <a:lnSpc>
                <a:spcPts val="4200"/>
              </a:lnSpc>
              <a:buNone/>
            </a:pPr>
            <a:r>
              <a:rPr kumimoji="0" lang="en-US" altLang="zh-TW" sz="2800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kumimoji="0" lang="en-US" altLang="zh-TW" sz="2800" dirty="0" smtClean="0">
                <a:latin typeface="微軟正黑體" pitchFamily="34" charset="-120"/>
                <a:ea typeface="微軟正黑體" pitchFamily="34" charset="-120"/>
              </a:rPr>
              <a:t>.  Dorm</a:t>
            </a:r>
            <a:r>
              <a:rPr kumimoji="0" lang="en-US" altLang="zh-TW" sz="2800" dirty="0">
                <a:latin typeface="微軟正黑體" pitchFamily="34" charset="-120"/>
                <a:ea typeface="微軟正黑體" pitchFamily="34" charset="-120"/>
              </a:rPr>
              <a:t>, visitor and safety precautions.</a:t>
            </a:r>
            <a:endParaRPr kumimoji="0" lang="zh-TW" altLang="en-US" sz="2800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200"/>
              </a:lnSpc>
              <a:buNone/>
            </a:pPr>
            <a:r>
              <a:rPr kumimoji="0" lang="en-US" altLang="zh-TW" sz="2800" dirty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kumimoji="0" lang="zh-TW" altLang="en-US" sz="2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zh-TW" altLang="en-US" sz="2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2800" dirty="0" smtClean="0">
                <a:latin typeface="微軟正黑體" pitchFamily="34" charset="-120"/>
                <a:ea typeface="微軟正黑體" pitchFamily="34" charset="-120"/>
              </a:rPr>
              <a:t>Providing </a:t>
            </a:r>
            <a:r>
              <a:rPr kumimoji="0" lang="en-US" altLang="zh-TW" sz="2800" dirty="0">
                <a:latin typeface="微軟正黑體" pitchFamily="34" charset="-120"/>
                <a:ea typeface="微軟正黑體" pitchFamily="34" charset="-120"/>
              </a:rPr>
              <a:t>basal medicine.</a:t>
            </a:r>
            <a:endParaRPr kumimoji="0" lang="zh-TW" altLang="en-US" sz="2800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200"/>
              </a:lnSpc>
              <a:buNone/>
            </a:pPr>
            <a:r>
              <a:rPr kumimoji="0" lang="en-US" altLang="zh-TW" sz="2800" dirty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kumimoji="0" lang="zh-TW" altLang="en-US" sz="2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zh-TW" altLang="en-US" sz="2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2800" dirty="0" smtClean="0">
                <a:latin typeface="微軟正黑體" pitchFamily="34" charset="-120"/>
                <a:ea typeface="微軟正黑體" pitchFamily="34" charset="-120"/>
              </a:rPr>
              <a:t>Easy </a:t>
            </a:r>
            <a:r>
              <a:rPr kumimoji="0" lang="en-US" altLang="zh-TW" sz="2800" dirty="0">
                <a:latin typeface="微軟正黑體" pitchFamily="34" charset="-120"/>
                <a:ea typeface="微軟正黑體" pitchFamily="34" charset="-120"/>
              </a:rPr>
              <a:t>repair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. 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Repair System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ts val="4200"/>
              </a:lnSpc>
              <a:buAutoNum type="arabicPeriod" startAt="5"/>
            </a:pPr>
            <a:r>
              <a:rPr kumimoji="0" lang="en-US" altLang="zh-TW" sz="2800" dirty="0" smtClean="0">
                <a:latin typeface="微軟正黑體" pitchFamily="34" charset="-120"/>
                <a:ea typeface="微軟正黑體" pitchFamily="34" charset="-120"/>
              </a:rPr>
              <a:t>Helps </a:t>
            </a:r>
            <a:r>
              <a:rPr kumimoji="0" lang="en-US" altLang="zh-TW" sz="2800" dirty="0">
                <a:latin typeface="微軟正黑體" pitchFamily="34" charset="-120"/>
                <a:ea typeface="微軟正黑體" pitchFamily="34" charset="-120"/>
              </a:rPr>
              <a:t>you go to hospital at </a:t>
            </a:r>
            <a:r>
              <a:rPr kumimoji="0" lang="en-US" altLang="zh-TW" sz="2800" dirty="0" smtClean="0">
                <a:latin typeface="微軟正黑體" pitchFamily="34" charset="-120"/>
                <a:ea typeface="微軟正黑體" pitchFamily="34" charset="-120"/>
              </a:rPr>
              <a:t>night in case of</a:t>
            </a:r>
          </a:p>
          <a:p>
            <a:pPr marL="0" indent="0">
              <a:lnSpc>
                <a:spcPts val="4200"/>
              </a:lnSpc>
              <a:buNone/>
            </a:pP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     emergency. </a:t>
            </a:r>
            <a:endParaRPr kumimoji="0"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200"/>
              </a:lnSpc>
              <a:buNone/>
            </a:pPr>
            <a:r>
              <a:rPr kumimoji="0" lang="en-US" altLang="zh-TW" sz="2800" dirty="0" smtClean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kumimoji="0" lang="en-US" altLang="zh-TW" sz="2800" dirty="0">
                <a:latin typeface="微軟正黑體" pitchFamily="34" charset="-120"/>
                <a:ea typeface="微軟正黑體" pitchFamily="34" charset="-120"/>
              </a:rPr>
              <a:t>. </a:t>
            </a:r>
            <a:r>
              <a:rPr kumimoji="0" lang="en-US" altLang="zh-TW" sz="2800" dirty="0" smtClean="0">
                <a:latin typeface="微軟正黑體" pitchFamily="34" charset="-120"/>
                <a:ea typeface="微軟正黑體" pitchFamily="34" charset="-120"/>
              </a:rPr>
              <a:t> Annunciate </a:t>
            </a:r>
            <a:r>
              <a:rPr kumimoji="0" lang="en-US" altLang="zh-TW" sz="2800" dirty="0">
                <a:latin typeface="微軟正黑體" pitchFamily="34" charset="-120"/>
                <a:ea typeface="微軟正黑體" pitchFamily="34" charset="-120"/>
              </a:rPr>
              <a:t>important 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i</a:t>
            </a:r>
            <a:r>
              <a:rPr kumimoji="0" lang="en-US" altLang="zh-TW" sz="2800" dirty="0" smtClean="0">
                <a:latin typeface="微軟正黑體" pitchFamily="34" charset="-120"/>
                <a:ea typeface="微軟正黑體" pitchFamily="34" charset="-120"/>
              </a:rPr>
              <a:t>nformation.</a:t>
            </a:r>
            <a:endParaRPr kumimoji="0"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8A1D-6F59-4FB5-AB21-F4F0E45D0E0D}" type="slidenum">
              <a:rPr lang="en-US" altLang="zh-TW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287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57400"/>
            <a:ext cx="6705600" cy="2743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zh-TW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Thanks for </a:t>
            </a:r>
          </a:p>
          <a:p>
            <a:pPr>
              <a:buFont typeface="Wingdings" pitchFamily="2" charset="2"/>
              <a:buNone/>
            </a:pPr>
            <a:r>
              <a:rPr lang="en-US" altLang="zh-TW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Listening</a:t>
            </a:r>
            <a:endParaRPr lang="en-US" altLang="zh-TW" sz="8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8A1D-6F59-4FB5-AB21-F4F0E45D0E0D}" type="slidenum">
              <a:rPr lang="en-US" altLang="zh-TW" smtClean="0"/>
              <a:pPr/>
              <a:t>22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216275"/>
            <a:ext cx="2362200" cy="236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5253" y="762000"/>
            <a:ext cx="8229600" cy="1143000"/>
          </a:xfrm>
        </p:spPr>
        <p:txBody>
          <a:bodyPr>
            <a:noAutofit/>
          </a:bodyPr>
          <a:lstStyle/>
          <a:p>
            <a:pPr marL="571500" indent="-571500"/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Office of </a:t>
            </a:r>
            <a:r>
              <a:rPr lang="en-US" altLang="zh-TW" sz="3600" dirty="0">
                <a:latin typeface="微軟正黑體" pitchFamily="34" charset="-120"/>
                <a:ea typeface="微軟正黑體" pitchFamily="34" charset="-120"/>
              </a:rPr>
              <a:t>Student Dormitory Service</a:t>
            </a: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2265834"/>
            <a:ext cx="4972907" cy="3729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90B8-7ACB-49FA-B107-129E420F0CBE}" type="slidenum">
              <a:rPr lang="en-GB" altLang="zh-TW" smtClean="0"/>
              <a:pPr/>
              <a:t>3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9443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8A1D-6F59-4FB5-AB21-F4F0E45D0E0D}" type="slidenum">
              <a:rPr lang="en-US" altLang="zh-TW" smtClean="0"/>
              <a:pPr/>
              <a:t>4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1189" r="833" b="1189"/>
          <a:stretch/>
        </p:blipFill>
        <p:spPr>
          <a:xfrm>
            <a:off x="126242" y="107951"/>
            <a:ext cx="8991600" cy="6248399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5486400" y="4572000"/>
            <a:ext cx="762000" cy="304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6781800" y="4038600"/>
            <a:ext cx="990600" cy="1295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7162800" y="52578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You are here</a:t>
            </a:r>
            <a:endParaRPr lang="zh-TW" altLang="en-US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0"/>
            <a:ext cx="2651078" cy="58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2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altLang="zh-TW" sz="3600" dirty="0">
                <a:latin typeface="微軟正黑體" pitchFamily="34" charset="-120"/>
              </a:rPr>
              <a:t>Division of </a:t>
            </a:r>
            <a:r>
              <a:rPr lang="en-US" altLang="zh-TW" sz="3600" dirty="0" smtClean="0">
                <a:latin typeface="微軟正黑體" pitchFamily="34" charset="-120"/>
              </a:rPr>
              <a:t/>
            </a:r>
            <a:br>
              <a:rPr lang="en-US" altLang="zh-TW" sz="3600" dirty="0" smtClean="0">
                <a:latin typeface="微軟正黑體" pitchFamily="34" charset="-120"/>
              </a:rPr>
            </a:br>
            <a:r>
              <a:rPr lang="en-US" altLang="zh-TW" sz="3600" dirty="0" smtClean="0">
                <a:latin typeface="微軟正黑體" pitchFamily="34" charset="-120"/>
              </a:rPr>
              <a:t>Student </a:t>
            </a:r>
            <a:r>
              <a:rPr lang="en-US" altLang="zh-TW" sz="3600" dirty="0">
                <a:latin typeface="微軟正黑體" pitchFamily="34" charset="-120"/>
              </a:rPr>
              <a:t>Conduct &amp; Housing Service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8A1D-6F59-4FB5-AB21-F4F0E45D0E0D}" type="slidenum">
              <a:rPr lang="en-US" altLang="zh-TW" smtClean="0"/>
              <a:pPr/>
              <a:t>5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0"/>
          <a:stretch/>
        </p:blipFill>
        <p:spPr>
          <a:xfrm>
            <a:off x="323186" y="3152221"/>
            <a:ext cx="8497628" cy="1953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7477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8A1D-6F59-4FB5-AB21-F4F0E45D0E0D}" type="slidenum">
              <a:rPr lang="en-US" altLang="zh-TW" smtClean="0"/>
              <a:pPr/>
              <a:t>6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1189" r="833" b="1189"/>
          <a:stretch/>
        </p:blipFill>
        <p:spPr>
          <a:xfrm>
            <a:off x="117143" y="107951"/>
            <a:ext cx="8991600" cy="6248399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5105400" y="3048000"/>
            <a:ext cx="152400" cy="533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/>
          <p:cNvCxnSpPr/>
          <p:nvPr/>
        </p:nvCxnSpPr>
        <p:spPr>
          <a:xfrm>
            <a:off x="6781800" y="4038600"/>
            <a:ext cx="990600" cy="1295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7162800" y="52578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You are here</a:t>
            </a:r>
            <a:endParaRPr lang="zh-TW" altLang="en-US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0"/>
            <a:ext cx="2651078" cy="58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6285" y="23446"/>
            <a:ext cx="8391617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The Dorm Service Desk Offers</a:t>
            </a:r>
            <a:endParaRPr lang="zh-TW" altLang="en-US" sz="3600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8133" y="974804"/>
            <a:ext cx="3200400" cy="2400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8A1D-6F59-4FB5-AB21-F4F0E45D0E0D}" type="slidenum">
              <a:rPr lang="en-US" altLang="zh-TW" smtClean="0"/>
              <a:pPr/>
              <a:t>7</a:t>
            </a:fld>
            <a:endParaRPr lang="en-US" altLang="zh-TW"/>
          </a:p>
        </p:txBody>
      </p:sp>
      <p:sp>
        <p:nvSpPr>
          <p:cNvPr id="9" name="矩形 8"/>
          <p:cNvSpPr/>
          <p:nvPr/>
        </p:nvSpPr>
        <p:spPr>
          <a:xfrm>
            <a:off x="872708" y="3375104"/>
            <a:ext cx="32458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N</a:t>
            </a:r>
            <a:r>
              <a:rPr lang="en-US" altLang="zh-TW" sz="2000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orth </a:t>
            </a:r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D</a:t>
            </a:r>
            <a:r>
              <a:rPr lang="en-US" altLang="zh-TW" sz="2000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orm </a:t>
            </a:r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</a:t>
            </a:r>
            <a:r>
              <a:rPr lang="en-US" altLang="zh-TW" sz="2000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ervice </a:t>
            </a:r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D</a:t>
            </a:r>
            <a:r>
              <a:rPr lang="en-US" altLang="zh-TW" sz="2000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esk</a:t>
            </a:r>
            <a:endParaRPr lang="zh-TW" alt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" name="內容版面配置區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0060" y="974804"/>
            <a:ext cx="3200400" cy="2400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5" name="標題 1"/>
          <p:cNvSpPr txBox="1">
            <a:spLocks/>
          </p:cNvSpPr>
          <p:nvPr/>
        </p:nvSpPr>
        <p:spPr>
          <a:xfrm>
            <a:off x="5209735" y="3242840"/>
            <a:ext cx="3477065" cy="66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altLang="zh-TW" sz="2000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West Dorm Service Desk</a:t>
            </a:r>
            <a:endParaRPr kumimoji="0" lang="zh-TW" altLang="en-US" sz="20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內容版面配置區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890" y="3907478"/>
            <a:ext cx="3181643" cy="23862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7" name="內容版面配置區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0061" y="3900444"/>
            <a:ext cx="3200399" cy="2400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8" name="標題 1"/>
          <p:cNvSpPr txBox="1">
            <a:spLocks/>
          </p:cNvSpPr>
          <p:nvPr/>
        </p:nvSpPr>
        <p:spPr>
          <a:xfrm>
            <a:off x="200373" y="5983872"/>
            <a:ext cx="4548924" cy="1112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altLang="zh-TW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2100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East Dorm Service Desk</a:t>
            </a:r>
            <a:r>
              <a:rPr kumimoji="0" lang="zh-TW" altLang="en-US" sz="2100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0" lang="zh-TW" altLang="en-US" sz="2100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kumimoji="0" lang="zh-TW" altLang="en-US" sz="21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2833467" y="61620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altLang="zh-TW" sz="2000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South Dorm Service Desk</a:t>
            </a:r>
            <a:r>
              <a:rPr kumimoji="0" lang="zh-TW" altLang="en-US" sz="2800" b="1" dirty="0" smtClean="0"/>
              <a:t/>
            </a:r>
            <a:br>
              <a:rPr kumimoji="0" lang="zh-TW" altLang="en-US" sz="2800" b="1" dirty="0" smtClean="0"/>
            </a:br>
            <a:endParaRPr kumimoji="0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780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28600" y="290155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TW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How to Contact Us 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(24hr)</a:t>
            </a:r>
            <a:endParaRPr lang="en-US" altLang="zh-TW" sz="28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8A1D-6F59-4FB5-AB21-F4F0E45D0E0D}" type="slidenum">
              <a:rPr lang="en-US" altLang="zh-TW" smtClean="0"/>
              <a:pPr/>
              <a:t>8</a:t>
            </a:fld>
            <a:endParaRPr lang="en-US" altLang="zh-TW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31049"/>
              </p:ext>
            </p:extLst>
          </p:nvPr>
        </p:nvGraphicFramePr>
        <p:xfrm>
          <a:off x="381000" y="1162267"/>
          <a:ext cx="8382000" cy="52894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0811"/>
                <a:gridCol w="1963351"/>
                <a:gridCol w="1887838"/>
              </a:tblGrid>
              <a:tr h="512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Area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Phone</a:t>
                      </a:r>
                      <a:r>
                        <a:rPr lang="en-US" altLang="zh-TW" sz="2000" baseline="0" dirty="0" smtClean="0"/>
                        <a:t> Number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Dormitory</a:t>
                      </a:r>
                      <a:endParaRPr lang="zh-TW" altLang="en-US" sz="2000" dirty="0"/>
                    </a:p>
                  </a:txBody>
                  <a:tcPr anchor="ctr"/>
                </a:tc>
              </a:tr>
              <a:tr h="799669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3300"/>
                        </a:lnSpc>
                        <a:buNone/>
                      </a:pPr>
                      <a:r>
                        <a:rPr lang="en-US" altLang="zh-TW" sz="3600" dirty="0" smtClean="0"/>
                        <a:t>North</a:t>
                      </a:r>
                      <a:r>
                        <a:rPr lang="en-US" altLang="zh-TW" sz="2400" dirty="0" smtClean="0"/>
                        <a:t> dorm service desk</a:t>
                      </a:r>
                      <a:r>
                        <a:rPr lang="en-US" altLang="zh-TW" sz="1400" dirty="0" smtClean="0"/>
                        <a:t>(BM)</a:t>
                      </a: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0919-019-714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BM</a:t>
                      </a:r>
                      <a:r>
                        <a:rPr lang="zh-TW" altLang="en-US" sz="2400" dirty="0" smtClean="0"/>
                        <a:t>、</a:t>
                      </a:r>
                      <a:r>
                        <a:rPr lang="en-US" altLang="zh-TW" sz="2400" dirty="0" smtClean="0"/>
                        <a:t>B12</a:t>
                      </a:r>
                    </a:p>
                    <a:p>
                      <a:pPr algn="ctr"/>
                      <a:r>
                        <a:rPr lang="en-US" altLang="zh-TW" sz="2400" dirty="0" smtClean="0"/>
                        <a:t>9A</a:t>
                      </a:r>
                      <a:r>
                        <a:rPr lang="zh-TW" altLang="en-US" sz="2400" dirty="0" smtClean="0"/>
                        <a:t>、</a:t>
                      </a:r>
                      <a:r>
                        <a:rPr lang="en-US" altLang="zh-TW" sz="2400" dirty="0" smtClean="0"/>
                        <a:t>9B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1500359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3300"/>
                        </a:lnSpc>
                        <a:buNone/>
                      </a:pPr>
                      <a:r>
                        <a:rPr lang="en-US" altLang="zh-TW" sz="3600" dirty="0" smtClean="0"/>
                        <a:t>South</a:t>
                      </a:r>
                      <a:r>
                        <a:rPr lang="en-US" altLang="zh-TW" sz="2400" dirty="0" smtClean="0"/>
                        <a:t> dorm service desk</a:t>
                      </a:r>
                      <a:r>
                        <a:rPr lang="en-US" altLang="zh-TW" sz="1400" dirty="0" smtClean="0"/>
                        <a:t>(B5)</a:t>
                      </a: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0919-019-564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B6</a:t>
                      </a:r>
                    </a:p>
                    <a:p>
                      <a:pPr algn="ctr"/>
                      <a:r>
                        <a:rPr lang="en-US" altLang="zh-TW" sz="2400" dirty="0" smtClean="0"/>
                        <a:t>B7</a:t>
                      </a:r>
                      <a:r>
                        <a:rPr lang="zh-TW" altLang="en-US" sz="2400" dirty="0" smtClean="0"/>
                        <a:t>、</a:t>
                      </a:r>
                      <a:r>
                        <a:rPr lang="en-US" altLang="zh-TW" sz="2400" dirty="0" smtClean="0"/>
                        <a:t>B13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1155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600" dirty="0" smtClean="0"/>
                        <a:t>East</a:t>
                      </a:r>
                      <a:r>
                        <a:rPr kumimoji="0" lang="en-US" altLang="zh-TW" sz="2400" dirty="0" smtClean="0"/>
                        <a:t> </a:t>
                      </a:r>
                      <a:r>
                        <a:rPr lang="en-US" altLang="zh-TW" sz="2400" dirty="0" smtClean="0"/>
                        <a:t>dorm service desk</a:t>
                      </a:r>
                      <a:r>
                        <a:rPr lang="en-US" altLang="zh-TW" sz="1400" dirty="0" smtClean="0"/>
                        <a:t>(G14)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0919-019-864 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B11</a:t>
                      </a:r>
                      <a:r>
                        <a:rPr lang="zh-TW" altLang="en-US" sz="2400" dirty="0" smtClean="0"/>
                        <a:t>、</a:t>
                      </a:r>
                      <a:r>
                        <a:rPr lang="en-US" altLang="zh-TW" sz="2400" dirty="0" smtClean="0"/>
                        <a:t>B5</a:t>
                      </a:r>
                      <a:r>
                        <a:rPr lang="zh-TW" altLang="en-US" sz="2400" dirty="0" smtClean="0"/>
                        <a:t>、</a:t>
                      </a:r>
                      <a:r>
                        <a:rPr lang="en-US" altLang="zh-TW" sz="2400" dirty="0" smtClean="0"/>
                        <a:t>G14</a:t>
                      </a:r>
                    </a:p>
                    <a:p>
                      <a:pPr algn="ctr"/>
                      <a:r>
                        <a:rPr lang="en-US" altLang="zh-TW" sz="2400" dirty="0" smtClean="0"/>
                        <a:t>GM</a:t>
                      </a:r>
                      <a:r>
                        <a:rPr lang="zh-TW" altLang="en-US" sz="2400" dirty="0" smtClean="0"/>
                        <a:t>、</a:t>
                      </a:r>
                      <a:r>
                        <a:rPr lang="en-US" altLang="zh-TW" sz="2400" dirty="0" smtClean="0"/>
                        <a:t>GFM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12645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600" dirty="0" smtClean="0"/>
                        <a:t>West</a:t>
                      </a:r>
                      <a:r>
                        <a:rPr kumimoji="0" lang="en-US" altLang="zh-TW" sz="2400" dirty="0" smtClean="0"/>
                        <a:t> </a:t>
                      </a:r>
                      <a:r>
                        <a:rPr lang="en-US" altLang="zh-TW" sz="2400" dirty="0" smtClean="0"/>
                        <a:t>dorm service desk</a:t>
                      </a:r>
                      <a:r>
                        <a:rPr lang="en-US" altLang="zh-TW" sz="1400" dirty="0" smtClean="0"/>
                        <a:t>(G1-G4)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0919-019-964 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G1</a:t>
                      </a:r>
                      <a:r>
                        <a:rPr lang="zh-TW" altLang="en-US" sz="2400" dirty="0" smtClean="0"/>
                        <a:t>、</a:t>
                      </a:r>
                      <a:r>
                        <a:rPr lang="en-US" altLang="zh-TW" sz="2400" dirty="0" smtClean="0"/>
                        <a:t>G2</a:t>
                      </a:r>
                    </a:p>
                    <a:p>
                      <a:pPr algn="ctr"/>
                      <a:r>
                        <a:rPr lang="en-US" altLang="zh-TW" sz="2400" dirty="0" smtClean="0"/>
                        <a:t>G3</a:t>
                      </a:r>
                      <a:r>
                        <a:rPr lang="zh-TW" altLang="en-US" sz="2400" dirty="0" smtClean="0"/>
                        <a:t>、</a:t>
                      </a:r>
                      <a:r>
                        <a:rPr lang="en-US" altLang="zh-TW" sz="2400" dirty="0" smtClean="0"/>
                        <a:t>G4</a:t>
                      </a:r>
                    </a:p>
                    <a:p>
                      <a:pPr algn="ctr"/>
                      <a:r>
                        <a:rPr lang="en-US" altLang="zh-TW" sz="2400" dirty="0" smtClean="0"/>
                        <a:t>G5</a:t>
                      </a:r>
                      <a:r>
                        <a:rPr lang="zh-TW" altLang="en-US" sz="2400" dirty="0" smtClean="0"/>
                        <a:t>、</a:t>
                      </a:r>
                      <a:r>
                        <a:rPr lang="en-US" altLang="zh-TW" sz="2400" dirty="0" smtClean="0"/>
                        <a:t>B3</a:t>
                      </a:r>
                      <a:endParaRPr lang="zh-TW" altLang="en-US" sz="2400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92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7865" y="304800"/>
            <a:ext cx="8670326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ormitory, G14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(gym)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96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953000"/>
            <a:ext cx="8841257" cy="1676400"/>
          </a:xfrm>
          <a:prstGeom prst="rect">
            <a:avLst/>
          </a:prstGeom>
          <a:ln>
            <a:noFill/>
            <a:prstDash val="lgDash"/>
          </a:ln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Please sign up at the service counter on the first floor </a:t>
            </a:r>
          </a:p>
          <a:p>
            <a:pPr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in order to use the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readmill, 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others may be used freely.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90B8-7ACB-49FA-B107-129E420F0CBE}" type="slidenum">
              <a:rPr lang="en-GB" altLang="zh-TW" smtClean="0"/>
              <a:pPr/>
              <a:t>9</a:t>
            </a:fld>
            <a:endParaRPr lang="en-GB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4717001" cy="313861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37" y="1447800"/>
            <a:ext cx="4184820" cy="313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4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1314</TotalTime>
  <Words>838</Words>
  <Application>Microsoft Office PowerPoint</Application>
  <PresentationFormat>如螢幕大小 (4:3)</PresentationFormat>
  <Paragraphs>142</Paragraphs>
  <Slides>22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Office 佈景主題</vt:lpstr>
      <vt:lpstr>PowerPoint 簡報</vt:lpstr>
      <vt:lpstr>學生事務處  Office of Student Affairs </vt:lpstr>
      <vt:lpstr>Office of Student Dormitory Service</vt:lpstr>
      <vt:lpstr>PowerPoint 簡報</vt:lpstr>
      <vt:lpstr>Division of  Student Conduct &amp; Housing Service</vt:lpstr>
      <vt:lpstr>PowerPoint 簡報</vt:lpstr>
      <vt:lpstr>The Dorm Service Desk Offers</vt:lpstr>
      <vt:lpstr>How to Contact Us (24hr)</vt:lpstr>
      <vt:lpstr>Dormitory, G14 (gym)</vt:lpstr>
      <vt:lpstr>Kitchen (open at 8:00 ~ 23:00)</vt:lpstr>
      <vt:lpstr>Rules </vt:lpstr>
      <vt:lpstr>Common Room (G14)</vt:lpstr>
      <vt:lpstr> Common Room Rules of International Student Dorm </vt:lpstr>
      <vt:lpstr>Important Reminder</vt:lpstr>
      <vt:lpstr>Important Reminder</vt:lpstr>
      <vt:lpstr>Important Reminder</vt:lpstr>
      <vt:lpstr>Mail</vt:lpstr>
      <vt:lpstr>Important Reminder</vt:lpstr>
      <vt:lpstr>You Must Know</vt:lpstr>
      <vt:lpstr>You Must Know</vt:lpstr>
      <vt:lpstr>           The Dorm Service Desk offers 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陳思璇</dc:creator>
  <cp:lastModifiedBy>admin</cp:lastModifiedBy>
  <cp:revision>149</cp:revision>
  <cp:lastPrinted>1601-01-01T00:00:00Z</cp:lastPrinted>
  <dcterms:created xsi:type="dcterms:W3CDTF">2010-12-05T12:45:22Z</dcterms:created>
  <dcterms:modified xsi:type="dcterms:W3CDTF">2016-01-27T04:42:45Z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