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7" r:id="rId2"/>
    <p:sldId id="268" r:id="rId3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1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1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1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1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>
          <p15:clr>
            <a:srgbClr val="A4A3A4"/>
          </p15:clr>
        </p15:guide>
        <p15:guide id="2" pos="272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700"/>
    <a:srgbClr val="AFDFE4"/>
    <a:srgbClr val="B0E0B6"/>
    <a:srgbClr val="FFFF99"/>
    <a:srgbClr val="E6D933"/>
    <a:srgbClr val="FFFD78"/>
    <a:srgbClr val="67AAE7"/>
    <a:srgbClr val="0432FF"/>
    <a:srgbClr val="9BC7EF"/>
    <a:srgbClr val="D4E7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深色樣式 1 - 輔色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6" autoAdjust="0"/>
    <p:restoredTop sz="96362" autoAdjust="0"/>
  </p:normalViewPr>
  <p:slideViewPr>
    <p:cSldViewPr>
      <p:cViewPr>
        <p:scale>
          <a:sx n="100" d="100"/>
          <a:sy n="100" d="100"/>
        </p:scale>
        <p:origin x="1842" y="228"/>
      </p:cViewPr>
      <p:guideLst>
        <p:guide orient="horz" pos="2115"/>
        <p:guide pos="272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014130-C529-4B0D-8CED-D4EE20A747C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20920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DD6CD9-78A9-4F69-9A96-9F6DED1726D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D982B-90F7-4359-9496-1224FDE20A4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46CACD-B980-4F3F-8031-CC504F96424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F06221-F10D-4E7B-BEFB-16E914BDBDD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6D9A27-F4EA-4F04-9C95-50A0A0F6A46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1C30FB-768D-42DB-889A-8ED065B782E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D454E1-DD48-4E25-B02D-49139BC64FB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F7A129-B5CC-4212-98B5-B6AA96CA38E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9EA99-DFE5-4310-AED8-5C7911DCA85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41C548-A57E-4E5B-90AE-708102CBE4C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38F03D-3382-4E65-BCA7-72352390E35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7AACE74-93B6-43CD-8BE9-A2CB9510D68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字方塊 18">
            <a:extLst>
              <a:ext uri="{FF2B5EF4-FFF2-40B4-BE49-F238E27FC236}">
                <a16:creationId xmlns:a16="http://schemas.microsoft.com/office/drawing/2014/main" id="{8E4DC710-5A07-484A-99D2-AF0AFE2AD78B}"/>
              </a:ext>
            </a:extLst>
          </p:cNvPr>
          <p:cNvSpPr txBox="1"/>
          <p:nvPr/>
        </p:nvSpPr>
        <p:spPr>
          <a:xfrm>
            <a:off x="1115616" y="512580"/>
            <a:ext cx="6509743" cy="40011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vert="horz" wrap="square" rtlCol="0">
            <a:spAutoFit/>
          </a:bodyPr>
          <a:lstStyle/>
          <a:p>
            <a:pPr algn="ctr"/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理學院學士班課程地圖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(109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學年度入學適用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TW" altLang="en-US" sz="2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26" name="表格 25">
            <a:extLst>
              <a:ext uri="{FF2B5EF4-FFF2-40B4-BE49-F238E27FC236}">
                <a16:creationId xmlns:a16="http://schemas.microsoft.com/office/drawing/2014/main" id="{61B89C1F-AA19-4FC2-968E-412B2CAFEB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744734"/>
              </p:ext>
            </p:extLst>
          </p:nvPr>
        </p:nvGraphicFramePr>
        <p:xfrm>
          <a:off x="2939644" y="1269794"/>
          <a:ext cx="2134753" cy="43828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5545">
                  <a:extLst>
                    <a:ext uri="{9D8B030D-6E8A-4147-A177-3AD203B41FA5}">
                      <a16:colId xmlns:a16="http://schemas.microsoft.com/office/drawing/2014/main" val="1263103825"/>
                    </a:ext>
                  </a:extLst>
                </a:gridCol>
                <a:gridCol w="1829208">
                  <a:extLst>
                    <a:ext uri="{9D8B030D-6E8A-4147-A177-3AD203B41FA5}">
                      <a16:colId xmlns:a16="http://schemas.microsoft.com/office/drawing/2014/main" val="3637288056"/>
                    </a:ext>
                  </a:extLst>
                </a:gridCol>
              </a:tblGrid>
              <a:tr h="46423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班訂必</a:t>
                      </a: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選修課程</a:t>
                      </a:r>
                      <a:endParaRPr lang="en-US" altLang="zh-TW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1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zh-TW" altLang="en-US" sz="11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學分</a:t>
                      </a:r>
                      <a:r>
                        <a:rPr lang="en-US" altLang="zh-TW" sz="11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/17</a:t>
                      </a:r>
                      <a:r>
                        <a:rPr lang="zh-TW" altLang="en-US" sz="11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學分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F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282478"/>
                  </a:ext>
                </a:extLst>
              </a:tr>
              <a:tr h="618361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zh-TW" altLang="en-US" sz="105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必修</a:t>
                      </a:r>
                      <a:endParaRPr lang="zh-TW" sz="105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FE4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en-US" sz="8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微積分</a:t>
                      </a:r>
                    </a:p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en-US" sz="8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跨領域書報討論</a:t>
                      </a:r>
                    </a:p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en-US" sz="8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跨領域成果展示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FE4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8076421"/>
                  </a:ext>
                </a:extLst>
              </a:tr>
              <a:tr h="1631505"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zh-TW" altLang="en-US" sz="105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選修</a:t>
                      </a:r>
                      <a:endParaRPr lang="zh-TW" sz="105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FE4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修讀物理乙類領域以外者，必須由</a:t>
                      </a:r>
                      <a:r>
                        <a:rPr lang="en-US" altLang="zh-TW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1-4</a:t>
                      </a: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項至少擇一通過，選擇</a:t>
                      </a:r>
                      <a:r>
                        <a:rPr lang="en-US" altLang="zh-TW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或</a:t>
                      </a:r>
                      <a:r>
                        <a:rPr lang="en-US" altLang="zh-TW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者須以</a:t>
                      </a:r>
                      <a:r>
                        <a:rPr lang="en-US" altLang="zh-TW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lang="en-US" altLang="zh-TW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項補足</a:t>
                      </a:r>
                      <a:r>
                        <a:rPr lang="en-US" altLang="zh-TW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學分：</a:t>
                      </a:r>
                    </a:p>
                    <a:p>
                      <a:pPr marL="180975" indent="-18097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80975" algn="l"/>
                        </a:tabLst>
                      </a:pPr>
                      <a:r>
                        <a:rPr lang="zh-TW" altLang="en-US" sz="800" kern="1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專題研究</a:t>
                      </a:r>
                      <a:r>
                        <a:rPr lang="en-US" altLang="zh-TW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Ⅰ/Ⅱ</a:t>
                      </a: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。</a:t>
                      </a:r>
                      <a:endParaRPr lang="en-US" altLang="zh-TW" sz="800" kern="100" dirty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180975" indent="-18097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80975" algn="l"/>
                        </a:tabLst>
                      </a:pPr>
                      <a:r>
                        <a:rPr lang="zh-TW" altLang="en-US" sz="800" kern="1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產業實習</a:t>
                      </a:r>
                      <a:r>
                        <a:rPr lang="en-US" altLang="zh-TW" sz="800" kern="1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Ⅰ/Ⅱ/Ⅲ/Ⅳ</a:t>
                      </a: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：至少</a:t>
                      </a:r>
                      <a:r>
                        <a:rPr lang="en-US" altLang="zh-TW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學分，至多</a:t>
                      </a:r>
                      <a:r>
                        <a:rPr lang="en-US" altLang="zh-TW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學分。</a:t>
                      </a:r>
                      <a:endParaRPr lang="en-US" altLang="zh-TW" sz="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180975" indent="-18097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80975" algn="l"/>
                        </a:tabLst>
                      </a:pP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「創意與創業」學分學程。</a:t>
                      </a:r>
                      <a:endParaRPr lang="en-US" altLang="zh-TW" sz="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180975" indent="-18097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80975" algn="l"/>
                        </a:tabLst>
                      </a:pP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「跨領域社會參與」學分學程。</a:t>
                      </a:r>
                      <a:endParaRPr lang="en-US" altLang="zh-TW" sz="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180975" indent="-18097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80975" algn="l"/>
                        </a:tabLst>
                      </a:pP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理學院或生醫理工學院院內各領域專長之必修科目或選修科目。</a:t>
                      </a:r>
                      <a:endParaRPr lang="en-US" altLang="zh-TW" sz="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180975" indent="-180975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80975" algn="l"/>
                        </a:tabLst>
                      </a:pP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理學院及生醫理工學院以外之各系、所必修科目。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FE4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843724"/>
                  </a:ext>
                </a:extLst>
              </a:tr>
              <a:tr h="1668735">
                <a:tc vMerge="1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endParaRPr lang="zh-TW" sz="105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7F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修讀物理乙類領域者：</a:t>
                      </a:r>
                      <a:endParaRPr lang="en-US" altLang="zh-TW" sz="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180975" indent="-180975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修習專題研究</a:t>
                      </a:r>
                      <a:r>
                        <a:rPr lang="en-US" altLang="zh-TW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Ⅰ/Ⅱ</a:t>
                      </a: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。</a:t>
                      </a:r>
                      <a:endParaRPr lang="en-US" altLang="zh-TW" sz="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180975" indent="-180975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以下課程須擇一組</a:t>
                      </a:r>
                      <a:r>
                        <a:rPr lang="en-US" altLang="zh-TW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共</a:t>
                      </a:r>
                      <a:r>
                        <a:rPr lang="en-US" altLang="zh-TW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學分</a:t>
                      </a:r>
                      <a:r>
                        <a:rPr lang="en-US" altLang="zh-TW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修習並通過：①論文研習與撰寫</a:t>
                      </a:r>
                      <a:r>
                        <a:rPr lang="en-US" altLang="zh-TW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Ⅰ</a:t>
                      </a: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、 論文研習與撰寫</a:t>
                      </a:r>
                      <a:r>
                        <a:rPr lang="en-US" altLang="zh-TW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Ⅱ</a:t>
                      </a: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；② 論文研習與撰寫</a:t>
                      </a:r>
                      <a:r>
                        <a:rPr lang="en-US" altLang="zh-TW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Ⅲ</a:t>
                      </a: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、論文研習與撰寫</a:t>
                      </a:r>
                      <a:r>
                        <a:rPr lang="en-US" altLang="zh-TW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Ⅳ</a:t>
                      </a: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。</a:t>
                      </a:r>
                      <a:endParaRPr lang="en-US" altLang="zh-TW" sz="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180975" indent="-180975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altLang="en-US" sz="8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修業期間，必須參加物理小年會壁報展並報告，完成畢業論文與口試，由至少二位委員評分，口試成績為當學期「論文研習與撰寫」學期成績。</a:t>
                      </a:r>
                      <a:endParaRPr lang="zh-TW" sz="8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FE4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8002938"/>
                  </a:ext>
                </a:extLst>
              </a:tr>
            </a:tbl>
          </a:graphicData>
        </a:graphic>
      </p:graphicFrame>
      <p:graphicFrame>
        <p:nvGraphicFramePr>
          <p:cNvPr id="27" name="表格 26">
            <a:extLst>
              <a:ext uri="{FF2B5EF4-FFF2-40B4-BE49-F238E27FC236}">
                <a16:creationId xmlns:a16="http://schemas.microsoft.com/office/drawing/2014/main" id="{5392A170-E257-4476-8F3F-6788C3743F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54862"/>
              </p:ext>
            </p:extLst>
          </p:nvPr>
        </p:nvGraphicFramePr>
        <p:xfrm>
          <a:off x="5437842" y="1269794"/>
          <a:ext cx="2374518" cy="4382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294">
                  <a:extLst>
                    <a:ext uri="{9D8B030D-6E8A-4147-A177-3AD203B41FA5}">
                      <a16:colId xmlns:a16="http://schemas.microsoft.com/office/drawing/2014/main" val="1366863004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1605806686"/>
                    </a:ext>
                  </a:extLst>
                </a:gridCol>
              </a:tblGrid>
              <a:tr h="503022">
                <a:tc grid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專長領域選修及相關專業課程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1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39-64</a:t>
                      </a:r>
                      <a:r>
                        <a:rPr lang="zh-TW" altLang="en-US" sz="11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學分</a:t>
                      </a:r>
                    </a:p>
                  </a:txBody>
                  <a:tcPr marL="75476" marR="75476" marT="37738" marB="3773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4856106"/>
                  </a:ext>
                </a:extLst>
              </a:tr>
              <a:tr h="6509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數學領域</a:t>
                      </a:r>
                      <a:endParaRPr lang="zh-TW" sz="105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5250" lvl="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lang="zh-TW" altLang="en-US" sz="12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必修</a:t>
                      </a:r>
                      <a:r>
                        <a:rPr lang="en-US" altLang="zh-TW" sz="12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39/45</a:t>
                      </a:r>
                      <a:r>
                        <a:rPr lang="zh-TW" altLang="en-US" sz="12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學分</a:t>
                      </a:r>
                      <a:endParaRPr lang="en-US" altLang="zh-TW" sz="12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1190620"/>
                  </a:ext>
                </a:extLst>
              </a:tr>
              <a:tr h="6991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物理領域</a:t>
                      </a:r>
                      <a:endParaRPr lang="zh-TW" sz="105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-85725" algn="ctr"/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必修</a:t>
                      </a:r>
                      <a:r>
                        <a:rPr lang="en-US" alt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學分</a:t>
                      </a:r>
                      <a:endParaRPr lang="zh-TW" altLang="en-US" sz="12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276736"/>
                  </a:ext>
                </a:extLst>
              </a:tr>
              <a:tr h="6321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化學領域</a:t>
                      </a:r>
                      <a:endParaRPr lang="zh-TW" sz="105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必修</a:t>
                      </a:r>
                      <a:r>
                        <a:rPr lang="en-US" alt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57</a:t>
                      </a: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學分</a:t>
                      </a:r>
                      <a:endParaRPr lang="zh-TW" altLang="en-US" sz="12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3265919"/>
                  </a:ext>
                </a:extLst>
              </a:tr>
              <a:tr h="6129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光電領域</a:t>
                      </a:r>
                      <a:endParaRPr lang="zh-TW" sz="105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必修</a:t>
                      </a:r>
                      <a:r>
                        <a:rPr lang="en-US" alt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62</a:t>
                      </a: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學分</a:t>
                      </a:r>
                      <a:endParaRPr lang="zh-TW" altLang="en-US" sz="12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060235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生科領域</a:t>
                      </a:r>
                      <a:endParaRPr lang="zh-TW" sz="105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必修</a:t>
                      </a:r>
                      <a:r>
                        <a:rPr lang="en-US" alt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63</a:t>
                      </a: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學分</a:t>
                      </a:r>
                      <a:endParaRPr lang="zh-TW" altLang="en-US" sz="12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222052"/>
                  </a:ext>
                </a:extLst>
              </a:tr>
              <a:tr h="6365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生醫領域</a:t>
                      </a:r>
                      <a:endParaRPr lang="zh-TW" sz="105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必修</a:t>
                      </a:r>
                      <a:r>
                        <a:rPr lang="en-US" alt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64</a:t>
                      </a: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學分</a:t>
                      </a:r>
                      <a:endParaRPr lang="zh-TW" altLang="en-US" sz="12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670951"/>
                  </a:ext>
                </a:extLst>
              </a:tr>
            </a:tbl>
          </a:graphicData>
        </a:graphic>
      </p:graphicFrame>
      <p:sp>
        <p:nvSpPr>
          <p:cNvPr id="32" name="文字方塊 31">
            <a:extLst>
              <a:ext uri="{FF2B5EF4-FFF2-40B4-BE49-F238E27FC236}">
                <a16:creationId xmlns:a16="http://schemas.microsoft.com/office/drawing/2014/main" id="{18B1F41F-6888-46B1-953D-E19590B19F3E}"/>
              </a:ext>
            </a:extLst>
          </p:cNvPr>
          <p:cNvSpPr txBox="1"/>
          <p:nvPr/>
        </p:nvSpPr>
        <p:spPr>
          <a:xfrm>
            <a:off x="1040038" y="4293096"/>
            <a:ext cx="1438699" cy="400110"/>
          </a:xfrm>
          <a:prstGeom prst="rect">
            <a:avLst/>
          </a:prstGeom>
          <a:noFill/>
          <a:ln>
            <a:solidFill>
              <a:srgbClr val="67AAE7"/>
            </a:solidFill>
          </a:ln>
        </p:spPr>
        <p:txBody>
          <a:bodyPr vert="horz" wrap="square" rtlCol="0">
            <a:spAutoFit/>
          </a:bodyPr>
          <a:lstStyle/>
          <a:p>
            <a:r>
              <a:rPr lang="ja-JP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◇ </a:t>
            </a:r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」三選二組課程</a:t>
            </a:r>
            <a:endParaRPr lang="en-US" altLang="zh-TW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ja-JP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◆ 」三選一門課程</a:t>
            </a:r>
            <a:endParaRPr lang="zh-TW" altLang="en-US" dirty="0"/>
          </a:p>
        </p:txBody>
      </p:sp>
      <p:graphicFrame>
        <p:nvGraphicFramePr>
          <p:cNvPr id="33" name="表格 32">
            <a:extLst>
              <a:ext uri="{FF2B5EF4-FFF2-40B4-BE49-F238E27FC236}">
                <a16:creationId xmlns:a16="http://schemas.microsoft.com/office/drawing/2014/main" id="{34B1531C-8FAE-4115-A0D5-FAD43D9A9D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354370"/>
              </p:ext>
            </p:extLst>
          </p:nvPr>
        </p:nvGraphicFramePr>
        <p:xfrm>
          <a:off x="942577" y="1269795"/>
          <a:ext cx="1633623" cy="20103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7180">
                  <a:extLst>
                    <a:ext uri="{9D8B030D-6E8A-4147-A177-3AD203B41FA5}">
                      <a16:colId xmlns:a16="http://schemas.microsoft.com/office/drawing/2014/main" val="2808974038"/>
                    </a:ext>
                  </a:extLst>
                </a:gridCol>
                <a:gridCol w="1336443">
                  <a:extLst>
                    <a:ext uri="{9D8B030D-6E8A-4147-A177-3AD203B41FA5}">
                      <a16:colId xmlns:a16="http://schemas.microsoft.com/office/drawing/2014/main" val="1159851520"/>
                    </a:ext>
                  </a:extLst>
                </a:gridCol>
              </a:tblGrid>
              <a:tr h="468347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校訂共同必修課程</a:t>
                      </a:r>
                      <a:endParaRPr lang="en-US" altLang="zh-TW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1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23</a:t>
                      </a:r>
                      <a:r>
                        <a:rPr lang="zh-TW" altLang="en-US" sz="11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學分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E0B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645228"/>
                  </a:ext>
                </a:extLst>
              </a:tr>
              <a:tr h="72614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05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共同必修</a:t>
                      </a:r>
                    </a:p>
                  </a:txBody>
                  <a:tcPr marL="68580" marR="68580" marT="0" marB="0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E0B6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zh-TW" sz="8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國文</a:t>
                      </a:r>
                    </a:p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zh-TW" sz="8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外文</a:t>
                      </a:r>
                      <a:r>
                        <a:rPr lang="en-US" altLang="zh-TW" sz="8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(2+2)</a:t>
                      </a:r>
                      <a:endParaRPr lang="zh-TW" altLang="zh-TW" sz="8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zh-TW" sz="8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體育課程</a:t>
                      </a:r>
                    </a:p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zh-TW" sz="8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服務學習課程</a:t>
                      </a:r>
                      <a:endParaRPr lang="zh-TW" altLang="zh-TW" sz="8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E0B6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773727"/>
                  </a:ext>
                </a:extLst>
              </a:tr>
              <a:tr h="81587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05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通識課程</a:t>
                      </a:r>
                    </a:p>
                  </a:txBody>
                  <a:tcPr marL="68580" marR="68580" marT="0" marB="0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E0B6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zh-TW" sz="8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人文與思想領域</a:t>
                      </a:r>
                      <a:endParaRPr lang="en-US" altLang="zh-TW" sz="8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zh-TW" sz="8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自然科學領域</a:t>
                      </a:r>
                      <a:endParaRPr lang="en-US" altLang="zh-TW" sz="8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zh-TW" sz="8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應用科學領域</a:t>
                      </a:r>
                      <a:endParaRPr lang="en-US" altLang="zh-TW" sz="8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zh-TW" sz="8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社會思潮與現象領域</a:t>
                      </a:r>
                      <a:endParaRPr lang="zh-TW" altLang="zh-TW" sz="8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E0B6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719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0526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字方塊 18">
            <a:extLst>
              <a:ext uri="{FF2B5EF4-FFF2-40B4-BE49-F238E27FC236}">
                <a16:creationId xmlns:a16="http://schemas.microsoft.com/office/drawing/2014/main" id="{8E4DC710-5A07-484A-99D2-AF0AFE2AD78B}"/>
              </a:ext>
            </a:extLst>
          </p:cNvPr>
          <p:cNvSpPr txBox="1"/>
          <p:nvPr/>
        </p:nvSpPr>
        <p:spPr>
          <a:xfrm>
            <a:off x="1115616" y="512580"/>
            <a:ext cx="6509743" cy="40011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vert="horz" wrap="square" rtlCol="0">
            <a:spAutoFit/>
          </a:bodyPr>
          <a:lstStyle/>
          <a:p>
            <a:pPr algn="ctr"/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理學院學士班課程地圖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(112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學年度入學適用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TW" altLang="en-US" sz="2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24" name="表格 23">
            <a:extLst>
              <a:ext uri="{FF2B5EF4-FFF2-40B4-BE49-F238E27FC236}">
                <a16:creationId xmlns:a16="http://schemas.microsoft.com/office/drawing/2014/main" id="{90F99BE8-235A-4B66-AC11-520C8FE840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116309"/>
              </p:ext>
            </p:extLst>
          </p:nvPr>
        </p:nvGraphicFramePr>
        <p:xfrm>
          <a:off x="2753983" y="1269794"/>
          <a:ext cx="2134753" cy="2010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967">
                  <a:extLst>
                    <a:ext uri="{9D8B030D-6E8A-4147-A177-3AD203B41FA5}">
                      <a16:colId xmlns:a16="http://schemas.microsoft.com/office/drawing/2014/main" val="3931059517"/>
                    </a:ext>
                  </a:extLst>
                </a:gridCol>
                <a:gridCol w="1866786">
                  <a:extLst>
                    <a:ext uri="{9D8B030D-6E8A-4147-A177-3AD203B41FA5}">
                      <a16:colId xmlns:a16="http://schemas.microsoft.com/office/drawing/2014/main" val="3873308613"/>
                    </a:ext>
                  </a:extLst>
                </a:gridCol>
              </a:tblGrid>
              <a:tr h="496751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班訂必</a:t>
                      </a: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選修課程</a:t>
                      </a:r>
                      <a:endParaRPr lang="en-US" altLang="zh-TW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27</a:t>
                      </a:r>
                      <a:r>
                        <a:rPr lang="zh-TW" altLang="en-US" sz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學分</a:t>
                      </a:r>
                      <a:r>
                        <a:rPr lang="en-US" altLang="zh-TW" sz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/6</a:t>
                      </a:r>
                      <a:r>
                        <a:rPr lang="zh-TW" altLang="en-US" sz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學分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F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102352"/>
                  </a:ext>
                </a:extLst>
              </a:tr>
              <a:tr h="74560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05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必修</a:t>
                      </a:r>
                    </a:p>
                  </a:txBody>
                  <a:tcPr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FE4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en-US" sz="9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微積分</a:t>
                      </a:r>
                    </a:p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en-US" sz="9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跨領域書報討論</a:t>
                      </a:r>
                    </a:p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en-US" sz="9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跨領域成果展示</a:t>
                      </a:r>
                      <a:endParaRPr lang="en-US" altLang="zh-TW" sz="9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en-US" sz="9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人工智慧程式入門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FE4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0214986"/>
                  </a:ext>
                </a:extLst>
              </a:tr>
              <a:tr h="76800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05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選修</a:t>
                      </a:r>
                    </a:p>
                  </a:txBody>
                  <a:tcPr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FE4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en-US" sz="9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產業實習</a:t>
                      </a:r>
                      <a:r>
                        <a:rPr lang="en-US" altLang="zh-TW" sz="9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Ⅰ</a:t>
                      </a:r>
                    </a:p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en-US" sz="9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產業實習</a:t>
                      </a:r>
                      <a:r>
                        <a:rPr lang="en-US" altLang="zh-TW" sz="9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Ⅱ</a:t>
                      </a:r>
                    </a:p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en-US" sz="9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產業實習</a:t>
                      </a:r>
                      <a:r>
                        <a:rPr lang="en-US" altLang="zh-TW" sz="9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Ⅲ</a:t>
                      </a:r>
                    </a:p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en-US" sz="9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產業實習</a:t>
                      </a:r>
                      <a:r>
                        <a:rPr lang="en-US" altLang="zh-TW" sz="9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Ⅳ</a:t>
                      </a:r>
                      <a:endParaRPr lang="zh-TW" altLang="en-US" sz="9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FE4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400373"/>
                  </a:ext>
                </a:extLst>
              </a:tr>
            </a:tbl>
          </a:graphicData>
        </a:graphic>
      </p:graphicFrame>
      <p:graphicFrame>
        <p:nvGraphicFramePr>
          <p:cNvPr id="26" name="表格 25">
            <a:extLst>
              <a:ext uri="{FF2B5EF4-FFF2-40B4-BE49-F238E27FC236}">
                <a16:creationId xmlns:a16="http://schemas.microsoft.com/office/drawing/2014/main" id="{61B89C1F-AA19-4FC2-968E-412B2CAFEB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849376"/>
              </p:ext>
            </p:extLst>
          </p:nvPr>
        </p:nvGraphicFramePr>
        <p:xfrm>
          <a:off x="2753983" y="3376999"/>
          <a:ext cx="2134753" cy="31483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5545">
                  <a:extLst>
                    <a:ext uri="{9D8B030D-6E8A-4147-A177-3AD203B41FA5}">
                      <a16:colId xmlns:a16="http://schemas.microsoft.com/office/drawing/2014/main" val="1263103825"/>
                    </a:ext>
                  </a:extLst>
                </a:gridCol>
                <a:gridCol w="1829208">
                  <a:extLst>
                    <a:ext uri="{9D8B030D-6E8A-4147-A177-3AD203B41FA5}">
                      <a16:colId xmlns:a16="http://schemas.microsoft.com/office/drawing/2014/main" val="3637288056"/>
                    </a:ext>
                  </a:extLst>
                </a:gridCol>
              </a:tblGrid>
              <a:tr h="432048">
                <a:tc grid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班訂</a:t>
                      </a: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跨院</a:t>
                      </a: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選修</a:t>
                      </a: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課程</a:t>
                      </a:r>
                      <a:endParaRPr lang="zh-TW" sz="12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至少</a:t>
                      </a:r>
                      <a:r>
                        <a:rPr lang="en-US" sz="12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zh-TW" sz="12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學分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F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282478"/>
                  </a:ext>
                </a:extLst>
              </a:tr>
              <a:tr h="706465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zh-TW" sz="105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管理學院</a:t>
                      </a:r>
                      <a:endParaRPr lang="zh-TW" sz="105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FE4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  <a:tabLst>
                          <a:tab pos="1639888" algn="l"/>
                        </a:tabLst>
                      </a:pPr>
                      <a:r>
                        <a:rPr lang="zh-TW" sz="9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企業概論、經濟學、會計學、</a:t>
                      </a:r>
                      <a:endParaRPr lang="en-US" altLang="zh-TW" sz="9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indent="0" algn="just">
                        <a:spcAft>
                          <a:spcPts val="0"/>
                        </a:spcAft>
                        <a:tabLst>
                          <a:tab pos="1639888" algn="l"/>
                        </a:tabLst>
                      </a:pPr>
                      <a:r>
                        <a:rPr lang="zh-TW" sz="9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統計學</a:t>
                      </a:r>
                      <a:endParaRPr lang="zh-TW" sz="9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FE4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8076421"/>
                  </a:ext>
                </a:extLst>
              </a:tr>
              <a:tr h="574674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zh-TW" sz="105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工學院</a:t>
                      </a:r>
                      <a:endParaRPr lang="zh-TW" sz="105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FE4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9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應用力學、工程材料學、動力學</a:t>
                      </a:r>
                      <a:endParaRPr lang="en-US" altLang="zh-TW" sz="9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9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、材料科學、材料工程概論</a:t>
                      </a:r>
                      <a:endParaRPr lang="zh-TW" sz="9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FE4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28785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zh-TW" sz="105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資電學院</a:t>
                      </a:r>
                      <a:endParaRPr lang="zh-TW" sz="105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FE4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9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電路學、電子學、計算機概論、通訊原理、訊號與系統</a:t>
                      </a:r>
                      <a:endParaRPr lang="zh-TW" sz="9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FE4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843724"/>
                  </a:ext>
                </a:extLst>
              </a:tr>
              <a:tr h="715078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zh-TW" sz="105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地科學院</a:t>
                      </a:r>
                      <a:endParaRPr lang="zh-TW" sz="105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FE4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9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大氣熱力學、太空物理學、普通地質學、地球系統科學概論、氣候變遷與地球災害概論、全球環境變遷、遙測科學導論</a:t>
                      </a:r>
                      <a:endParaRPr lang="zh-TW" sz="9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FE4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8002938"/>
                  </a:ext>
                </a:extLst>
              </a:tr>
            </a:tbl>
          </a:graphicData>
        </a:graphic>
      </p:graphicFrame>
      <p:graphicFrame>
        <p:nvGraphicFramePr>
          <p:cNvPr id="27" name="表格 26">
            <a:extLst>
              <a:ext uri="{FF2B5EF4-FFF2-40B4-BE49-F238E27FC236}">
                <a16:creationId xmlns:a16="http://schemas.microsoft.com/office/drawing/2014/main" id="{5392A170-E257-4476-8F3F-6788C3743F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347388"/>
              </p:ext>
            </p:extLst>
          </p:nvPr>
        </p:nvGraphicFramePr>
        <p:xfrm>
          <a:off x="5253520" y="1269794"/>
          <a:ext cx="2689784" cy="4458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528">
                  <a:extLst>
                    <a:ext uri="{9D8B030D-6E8A-4147-A177-3AD203B41FA5}">
                      <a16:colId xmlns:a16="http://schemas.microsoft.com/office/drawing/2014/main" val="136686300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1605806686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3285540936"/>
                    </a:ext>
                  </a:extLst>
                </a:gridCol>
              </a:tblGrid>
              <a:tr h="174726"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專長領域必修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課程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485610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zh-TW" altLang="en-US" sz="90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領域</a:t>
                      </a:r>
                      <a:endParaRPr lang="zh-TW" sz="90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5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第一專長領域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5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至少</a:t>
                      </a:r>
                      <a:r>
                        <a:rPr lang="en-US" sz="105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33</a:t>
                      </a:r>
                      <a:r>
                        <a:rPr lang="zh-TW" sz="105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學分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50" b="1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第二專長領域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5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至少</a:t>
                      </a:r>
                      <a:r>
                        <a:rPr lang="en-US" sz="105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zh-TW" sz="105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學分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103630"/>
                  </a:ext>
                </a:extLst>
              </a:tr>
              <a:tr h="6509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數學領域</a:t>
                      </a:r>
                      <a:endParaRPr lang="zh-TW" sz="105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39700" lvl="0" indent="-90488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A</a:t>
                      </a:r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組必修</a:t>
                      </a:r>
                      <a:r>
                        <a:rPr lang="en-US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24</a:t>
                      </a:r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學分</a:t>
                      </a:r>
                      <a:endParaRPr lang="en-US" altLang="zh-TW" sz="1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139700" lvl="0" indent="-90488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</a:t>
                      </a:r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組必修</a:t>
                      </a:r>
                      <a:r>
                        <a:rPr lang="en-US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24</a:t>
                      </a:r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學分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5476" marR="75476" marT="37738" marB="3773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39700" lvl="0" indent="-90488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A</a:t>
                      </a:r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組必修</a:t>
                      </a:r>
                      <a:r>
                        <a:rPr lang="en-US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學分</a:t>
                      </a:r>
                      <a:endParaRPr lang="en-US" altLang="zh-TW" sz="1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139700" lvl="0" indent="-90488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</a:t>
                      </a:r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組必修</a:t>
                      </a:r>
                      <a:r>
                        <a:rPr lang="en-US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學分</a:t>
                      </a:r>
                      <a:endParaRPr lang="zh-TW" sz="1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1190620"/>
                  </a:ext>
                </a:extLst>
              </a:tr>
              <a:tr h="6991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物理領域</a:t>
                      </a:r>
                      <a:endParaRPr lang="zh-TW" sz="105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-85725" algn="ctr"/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必修</a:t>
                      </a:r>
                      <a:r>
                        <a:rPr lang="en-US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學分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5476" marR="75476" marT="37738" marB="3773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必修</a:t>
                      </a:r>
                      <a:r>
                        <a:rPr lang="en-US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學分</a:t>
                      </a:r>
                      <a:endParaRPr lang="zh-TW" sz="1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276736"/>
                  </a:ext>
                </a:extLst>
              </a:tr>
              <a:tr h="6321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化學領域</a:t>
                      </a:r>
                      <a:endParaRPr lang="zh-TW" sz="105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必修</a:t>
                      </a:r>
                      <a:r>
                        <a:rPr lang="en-US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27</a:t>
                      </a:r>
                      <a:r>
                        <a:rPr lang="zh-TW" altLang="en-US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−</a:t>
                      </a:r>
                      <a:r>
                        <a:rPr lang="en-US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29</a:t>
                      </a:r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學分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5476" marR="75476" marT="37738" marB="3773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必修</a:t>
                      </a:r>
                      <a:r>
                        <a:rPr lang="en-US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學分</a:t>
                      </a:r>
                      <a:endParaRPr lang="zh-TW" sz="1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3265919"/>
                  </a:ext>
                </a:extLst>
              </a:tr>
              <a:tr h="6129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光電領域</a:t>
                      </a:r>
                      <a:endParaRPr lang="zh-TW" sz="105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必修</a:t>
                      </a:r>
                      <a:r>
                        <a:rPr lang="en-US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學分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5476" marR="75476" marT="37738" marB="3773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必修</a:t>
                      </a:r>
                      <a:r>
                        <a:rPr lang="en-US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學分</a:t>
                      </a:r>
                      <a:endParaRPr lang="zh-TW" sz="1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060235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生科領域</a:t>
                      </a:r>
                      <a:endParaRPr lang="zh-TW" sz="105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必修</a:t>
                      </a:r>
                      <a:r>
                        <a:rPr lang="en-US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學分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5476" marR="75476" marT="37738" marB="3773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必修</a:t>
                      </a:r>
                      <a:r>
                        <a:rPr lang="en-US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學分</a:t>
                      </a:r>
                      <a:endParaRPr lang="zh-TW" sz="1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222052"/>
                  </a:ext>
                </a:extLst>
              </a:tr>
              <a:tr h="6365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生醫領域</a:t>
                      </a:r>
                      <a:endParaRPr lang="zh-TW" sz="1050" b="1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必修</a:t>
                      </a:r>
                      <a:r>
                        <a:rPr lang="en-US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學分</a:t>
                      </a:r>
                      <a:endParaRPr lang="zh-TW" altLang="en-US" sz="1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5476" marR="75476" marT="37738" marB="3773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必修</a:t>
                      </a:r>
                      <a:r>
                        <a:rPr lang="en-US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sz="10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學分</a:t>
                      </a:r>
                      <a:endParaRPr lang="zh-TW" sz="10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5476" marR="75476" marT="37738" marB="37738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00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670951"/>
                  </a:ext>
                </a:extLst>
              </a:tr>
            </a:tbl>
          </a:graphicData>
        </a:graphic>
      </p:graphicFrame>
      <p:graphicFrame>
        <p:nvGraphicFramePr>
          <p:cNvPr id="29" name="表格 28">
            <a:extLst>
              <a:ext uri="{FF2B5EF4-FFF2-40B4-BE49-F238E27FC236}">
                <a16:creationId xmlns:a16="http://schemas.microsoft.com/office/drawing/2014/main" id="{896A11B5-2C71-4135-9311-1CDDCA263D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940767"/>
              </p:ext>
            </p:extLst>
          </p:nvPr>
        </p:nvGraphicFramePr>
        <p:xfrm>
          <a:off x="755576" y="1269795"/>
          <a:ext cx="1633623" cy="20103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7180">
                  <a:extLst>
                    <a:ext uri="{9D8B030D-6E8A-4147-A177-3AD203B41FA5}">
                      <a16:colId xmlns:a16="http://schemas.microsoft.com/office/drawing/2014/main" val="2808974038"/>
                    </a:ext>
                  </a:extLst>
                </a:gridCol>
                <a:gridCol w="1336443">
                  <a:extLst>
                    <a:ext uri="{9D8B030D-6E8A-4147-A177-3AD203B41FA5}">
                      <a16:colId xmlns:a16="http://schemas.microsoft.com/office/drawing/2014/main" val="1159851520"/>
                    </a:ext>
                  </a:extLst>
                </a:gridCol>
              </a:tblGrid>
              <a:tr h="468347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校訂共同必修課程</a:t>
                      </a:r>
                      <a:endParaRPr lang="en-US" altLang="zh-TW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zh-TW" altLang="en-US" sz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學分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E0B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645228"/>
                  </a:ext>
                </a:extLst>
              </a:tr>
              <a:tr h="72614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05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共同必修</a:t>
                      </a:r>
                    </a:p>
                  </a:txBody>
                  <a:tcPr marL="68580" marR="68580" marT="0" marB="0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E0B6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zh-TW" sz="9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國文</a:t>
                      </a:r>
                    </a:p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zh-TW" sz="9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外文</a:t>
                      </a:r>
                      <a:r>
                        <a:rPr lang="en-US" altLang="zh-TW" sz="9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(3+3)</a:t>
                      </a:r>
                      <a:endParaRPr lang="zh-TW" altLang="zh-TW" sz="9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zh-TW" sz="9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體育課程</a:t>
                      </a:r>
                    </a:p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zh-TW" sz="900" b="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服務學習課程</a:t>
                      </a:r>
                      <a:endParaRPr lang="zh-TW" altLang="zh-TW" sz="900" b="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E0B6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773727"/>
                  </a:ext>
                </a:extLst>
              </a:tr>
              <a:tr h="81587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05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通識課程</a:t>
                      </a:r>
                    </a:p>
                  </a:txBody>
                  <a:tcPr marL="68580" marR="68580" marT="0" marB="0" vert="eaVert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E0B6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zh-TW" sz="9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人文與思想領域</a:t>
                      </a:r>
                      <a:endParaRPr lang="en-US" altLang="zh-TW" sz="9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zh-TW" sz="9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自然科學領域</a:t>
                      </a:r>
                      <a:endParaRPr lang="en-US" altLang="zh-TW" sz="9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zh-TW" sz="9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應用科學領域</a:t>
                      </a:r>
                      <a:endParaRPr lang="en-US" altLang="zh-TW" sz="9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59080" algn="l"/>
                        </a:tabLst>
                      </a:pPr>
                      <a:r>
                        <a:rPr lang="zh-TW" altLang="zh-TW" sz="9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社會思潮與現象領域</a:t>
                      </a:r>
                      <a:endParaRPr lang="zh-TW" altLang="zh-TW" sz="9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E0B6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719150"/>
                  </a:ext>
                </a:extLst>
              </a:tr>
            </a:tbl>
          </a:graphicData>
        </a:graphic>
      </p:graphicFrame>
      <p:sp>
        <p:nvSpPr>
          <p:cNvPr id="32" name="文字方塊 31">
            <a:extLst>
              <a:ext uri="{FF2B5EF4-FFF2-40B4-BE49-F238E27FC236}">
                <a16:creationId xmlns:a16="http://schemas.microsoft.com/office/drawing/2014/main" id="{18B1F41F-6888-46B1-953D-E19590B19F3E}"/>
              </a:ext>
            </a:extLst>
          </p:cNvPr>
          <p:cNvSpPr txBox="1"/>
          <p:nvPr/>
        </p:nvSpPr>
        <p:spPr>
          <a:xfrm>
            <a:off x="853037" y="4293096"/>
            <a:ext cx="1438699" cy="40011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vert="horz" wrap="square" rtlCol="0">
            <a:spAutoFit/>
          </a:bodyPr>
          <a:lstStyle/>
          <a:p>
            <a:r>
              <a:rPr lang="ja-JP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◇ </a:t>
            </a:r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」三選二組課程</a:t>
            </a:r>
            <a:endParaRPr lang="en-US" altLang="zh-TW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ja-JP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◆ 」三選一門課程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7640034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10656</TotalTime>
  <Words>586</Words>
  <Application>Microsoft Office PowerPoint</Application>
  <PresentationFormat>如螢幕大小 (4:3)</PresentationFormat>
  <Paragraphs>112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微軟正黑體</vt:lpstr>
      <vt:lpstr>微軟正黑體</vt:lpstr>
      <vt:lpstr>新細明體</vt:lpstr>
      <vt:lpstr>標楷體</vt:lpstr>
      <vt:lpstr>Arial</vt:lpstr>
      <vt:lpstr>Times New Roman</vt:lpstr>
      <vt:lpstr>預設簡報設計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Willis T. Lin</dc:creator>
  <cp:lastModifiedBy>USER</cp:lastModifiedBy>
  <cp:revision>310</cp:revision>
  <dcterms:created xsi:type="dcterms:W3CDTF">2007-09-20T05:01:33Z</dcterms:created>
  <dcterms:modified xsi:type="dcterms:W3CDTF">2023-08-29T02:23:44Z</dcterms:modified>
</cp:coreProperties>
</file>