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1" clrIdx="0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CACAA"/>
    <a:srgbClr val="DBA39A"/>
    <a:srgbClr val="F0DBDB"/>
    <a:srgbClr val="629A97"/>
    <a:srgbClr val="79D192"/>
    <a:srgbClr val="DAE2B6"/>
    <a:srgbClr val="9A2CF4"/>
    <a:srgbClr val="F56EB3"/>
    <a:srgbClr val="CBEDD5"/>
    <a:srgbClr val="D09C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1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9A78D55-75B5-4FB7-8F8B-161ED4227B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D89A76A6-0594-48BB-96DE-F6D975588A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4D1A6C2-D8DC-4DCE-9D23-4F75293DF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F02F4-162F-4D8F-BD5A-7EE6C6CAA308}" type="datetimeFigureOut">
              <a:rPr lang="zh-TW" altLang="en-US" smtClean="0"/>
              <a:t>2023/2/17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55AED59-DAFD-44B5-B868-8CD772BCD4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2036DFA-6433-4A1E-9822-D3F3D6E5A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CD929-8011-41FE-AC9F-90E503DE3D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9269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DDBDB81-5BFB-4781-96C3-C1DFBA5B71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2FEED83F-A19C-4233-92E3-3220B380EF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F2AFE78-5492-4D5C-9085-C371040183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F02F4-162F-4D8F-BD5A-7EE6C6CAA308}" type="datetimeFigureOut">
              <a:rPr lang="zh-TW" altLang="en-US" smtClean="0"/>
              <a:t>2023/2/17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9A4A242-0728-48FC-B1B2-3EB7DADE52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D9836E3-0842-48BF-8F52-CEDEA7BA0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CD929-8011-41FE-AC9F-90E503DE3D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5162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F2170F87-42A6-4B0D-95B6-11DD7C4F40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F64862FC-C66E-4303-8132-F3BD4B1D4E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69AF829-6468-4CD0-80EB-F4144E912B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F02F4-162F-4D8F-BD5A-7EE6C6CAA308}" type="datetimeFigureOut">
              <a:rPr lang="zh-TW" altLang="en-US" smtClean="0"/>
              <a:t>2023/2/17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EF3C7B5-C190-49B5-A5D3-51DC9FB42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F2DA90A-CDA3-4F67-90AC-CDAD5BDB3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CD929-8011-41FE-AC9F-90E503DE3D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57846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AE9056B-5477-46D5-9897-BA5379EB88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40BEDCF-0A0F-450C-B5D2-431F8B8085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5DE9FFC-8296-425C-888B-6084121A89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F02F4-162F-4D8F-BD5A-7EE6C6CAA308}" type="datetimeFigureOut">
              <a:rPr lang="zh-TW" altLang="en-US" smtClean="0"/>
              <a:t>2023/2/17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4E19533-F3BE-4479-88C6-B13D090D3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CC61D98-E23F-4147-AE76-66BFB88FC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CD929-8011-41FE-AC9F-90E503DE3D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4414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CCE23BF-760B-426A-B62F-3F1AC5CB82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57F14013-DDFD-4C6C-BDB4-EA65178F2B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FB06370-77B6-4FBC-B33B-B34CBFE114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F02F4-162F-4D8F-BD5A-7EE6C6CAA308}" type="datetimeFigureOut">
              <a:rPr lang="zh-TW" altLang="en-US" smtClean="0"/>
              <a:t>2023/2/17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B730BB9-64A9-4761-9A9C-B794517E7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BC98198-E5FB-4E12-9959-EF4597F2D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CD929-8011-41FE-AC9F-90E503DE3D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29659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F58AB46-1323-4ADA-AD07-6183715874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79D63D7-F7D6-4E85-9AE5-5C87992E5B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C8D7EAC7-4411-4268-870C-28D2E57B4F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2FA7A27F-C426-46FE-8E8D-BC84FC74C1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F02F4-162F-4D8F-BD5A-7EE6C6CAA308}" type="datetimeFigureOut">
              <a:rPr lang="zh-TW" altLang="en-US" smtClean="0"/>
              <a:t>2023/2/17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193F43BA-1FEC-4D27-B049-535B9F1E70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69C2FA08-400E-467E-A8C9-47D5F668F7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CD929-8011-41FE-AC9F-90E503DE3D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380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7AC4C7D-0A60-4449-886E-44596688CA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2BF1A2A6-06FF-4097-A4E6-BB8308097E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0ACF717-76D3-47CC-A626-AB7B978D62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057A6026-7020-4524-9A35-89AA1F8647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399EEA60-6469-4D0F-AB81-EC29090BFC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3436C9B8-9A6F-489D-A3FB-C16A7EABD5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F02F4-162F-4D8F-BD5A-7EE6C6CAA308}" type="datetimeFigureOut">
              <a:rPr lang="zh-TW" altLang="en-US" smtClean="0"/>
              <a:t>2023/2/17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CB498512-1790-485D-BBE1-ADB908A14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786B5562-E1BF-4026-B726-8490335531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CD929-8011-41FE-AC9F-90E503DE3D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3427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B9A6D1C-70ED-48C7-9A52-6C0193397A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AF59E106-1FF2-4B65-AC61-6E1FFBC99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F02F4-162F-4D8F-BD5A-7EE6C6CAA308}" type="datetimeFigureOut">
              <a:rPr lang="zh-TW" altLang="en-US" smtClean="0"/>
              <a:t>2023/2/17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31951246-A59D-440B-B1EA-563758FB2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3F9E03BC-D0B3-49B4-8794-FA5C2333A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CD929-8011-41FE-AC9F-90E503DE3D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93185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82BC535D-5797-436A-A810-D65618ABAB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F02F4-162F-4D8F-BD5A-7EE6C6CAA308}" type="datetimeFigureOut">
              <a:rPr lang="zh-TW" altLang="en-US" smtClean="0"/>
              <a:t>2023/2/17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702034FD-EA56-4AA0-A3E6-3910958AC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7A1EDD82-E2AD-4162-9170-34ED888DE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CD929-8011-41FE-AC9F-90E503DE3D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6684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954A503-271A-4EDA-BF68-523F7F6644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09E84BB-C362-4D0E-A538-04258D14A2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1FC2E84B-E8DB-4B3A-B88C-E6465A2C2F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ADA1AEE-E899-45E6-8778-9C8C882B6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F02F4-162F-4D8F-BD5A-7EE6C6CAA308}" type="datetimeFigureOut">
              <a:rPr lang="zh-TW" altLang="en-US" smtClean="0"/>
              <a:t>2023/2/17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13F27AB9-31F6-4F9B-90D0-8C784566D9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DB5B623-4AAC-44C8-8DB6-A57092B94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CD929-8011-41FE-AC9F-90E503DE3D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00443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8DB0BF2-1F14-49E6-87E7-E2D24F45C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34307D70-4FF4-4D15-AC2C-DC755A8E06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5A04F81D-7621-4960-9175-89699C6AD3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A210D25-8A2D-4E28-ACCC-3540EE8E31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F02F4-162F-4D8F-BD5A-7EE6C6CAA308}" type="datetimeFigureOut">
              <a:rPr lang="zh-TW" altLang="en-US" smtClean="0"/>
              <a:t>2023/2/17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CB3C2627-35DC-4563-92F2-9DE9E5F6B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AD7F428-CCAA-45D4-B61A-904C432B0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CD929-8011-41FE-AC9F-90E503DE3D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92522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841A730D-69E6-43E3-A2C4-8AE3E25C44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5B8D87B7-45FC-47C9-9A94-ACD7D61EDD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9B08749-4F61-447E-93CA-C582F616D7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9F02F4-162F-4D8F-BD5A-7EE6C6CAA308}" type="datetimeFigureOut">
              <a:rPr lang="zh-TW" altLang="en-US" smtClean="0"/>
              <a:t>2023/2/17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F034262-F4D3-4DCF-BCC1-0C7ADA79FB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3C9BF82-CDC6-4FD5-8EFF-0702F5FABA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9CD929-8011-41FE-AC9F-90E503DE3D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4790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sv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箭號: 向右 57">
            <a:extLst>
              <a:ext uri="{FF2B5EF4-FFF2-40B4-BE49-F238E27FC236}">
                <a16:creationId xmlns:a16="http://schemas.microsoft.com/office/drawing/2014/main" id="{6D824283-6A3B-4140-A654-6EA2F5B3B502}"/>
              </a:ext>
            </a:extLst>
          </p:cNvPr>
          <p:cNvSpPr/>
          <p:nvPr/>
        </p:nvSpPr>
        <p:spPr>
          <a:xfrm rot="16200000">
            <a:off x="5863167" y="2861065"/>
            <a:ext cx="465666" cy="601134"/>
          </a:xfrm>
          <a:prstGeom prst="rightArrow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64" name="圖片 63">
            <a:extLst>
              <a:ext uri="{FF2B5EF4-FFF2-40B4-BE49-F238E27FC236}">
                <a16:creationId xmlns:a16="http://schemas.microsoft.com/office/drawing/2014/main" id="{9C6BF9A2-D857-47AD-94E3-497149A313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6494" y="-236271"/>
            <a:ext cx="5644364" cy="2191910"/>
          </a:xfrm>
          <a:prstGeom prst="rect">
            <a:avLst/>
          </a:prstGeom>
        </p:spPr>
      </p:pic>
      <p:sp>
        <p:nvSpPr>
          <p:cNvPr id="63" name="矩形: 圓角 62">
            <a:extLst>
              <a:ext uri="{FF2B5EF4-FFF2-40B4-BE49-F238E27FC236}">
                <a16:creationId xmlns:a16="http://schemas.microsoft.com/office/drawing/2014/main" id="{1B8E80F2-5690-4494-8E24-85AC8C157119}"/>
              </a:ext>
            </a:extLst>
          </p:cNvPr>
          <p:cNvSpPr/>
          <p:nvPr/>
        </p:nvSpPr>
        <p:spPr>
          <a:xfrm>
            <a:off x="1743028" y="3590360"/>
            <a:ext cx="2558944" cy="1282923"/>
          </a:xfrm>
          <a:prstGeom prst="roundRect">
            <a:avLst>
              <a:gd name="adj" fmla="val 6411"/>
            </a:avLst>
          </a:prstGeom>
          <a:solidFill>
            <a:schemeClr val="bg1"/>
          </a:solidFill>
          <a:ln w="28575">
            <a:solidFill>
              <a:srgbClr val="7CAC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zh-TW" altLang="en-US" sz="14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" name="箭號: 向右 9">
            <a:extLst>
              <a:ext uri="{FF2B5EF4-FFF2-40B4-BE49-F238E27FC236}">
                <a16:creationId xmlns:a16="http://schemas.microsoft.com/office/drawing/2014/main" id="{9803A6DC-0EB4-4B6D-9C25-92A03F872B85}"/>
              </a:ext>
            </a:extLst>
          </p:cNvPr>
          <p:cNvSpPr/>
          <p:nvPr/>
        </p:nvSpPr>
        <p:spPr>
          <a:xfrm rot="5400000">
            <a:off x="5863167" y="4570516"/>
            <a:ext cx="465666" cy="601134"/>
          </a:xfrm>
          <a:prstGeom prst="rightArrow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矩形: 圓角 6">
            <a:extLst>
              <a:ext uri="{FF2B5EF4-FFF2-40B4-BE49-F238E27FC236}">
                <a16:creationId xmlns:a16="http://schemas.microsoft.com/office/drawing/2014/main" id="{28FF216B-CEC5-4A53-97D3-F1EB86BC3482}"/>
              </a:ext>
            </a:extLst>
          </p:cNvPr>
          <p:cNvSpPr/>
          <p:nvPr/>
        </p:nvSpPr>
        <p:spPr>
          <a:xfrm>
            <a:off x="4890751" y="3675206"/>
            <a:ext cx="2414632" cy="1006413"/>
          </a:xfrm>
          <a:prstGeom prst="roundRect">
            <a:avLst>
              <a:gd name="adj" fmla="val 6411"/>
            </a:avLst>
          </a:prstGeom>
          <a:solidFill>
            <a:schemeClr val="bg1"/>
          </a:solidFill>
          <a:ln w="28575">
            <a:solidFill>
              <a:srgbClr val="DBA39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ts val="2100"/>
              </a:lnSpc>
            </a:pPr>
            <a:r>
              <a:rPr lang="zh-TW" altLang="en-US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分為「基礎與理論」及「專業與應用」兩類，於所列課程修習至少</a:t>
            </a:r>
            <a:r>
              <a:rPr lang="en-US" altLang="zh-TW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9</a:t>
            </a:r>
            <a:r>
              <a:rPr lang="zh-TW" altLang="en-US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學分</a:t>
            </a:r>
          </a:p>
        </p:txBody>
      </p:sp>
      <p:sp>
        <p:nvSpPr>
          <p:cNvPr id="8" name="矩形: 圓角 7">
            <a:extLst>
              <a:ext uri="{FF2B5EF4-FFF2-40B4-BE49-F238E27FC236}">
                <a16:creationId xmlns:a16="http://schemas.microsoft.com/office/drawing/2014/main" id="{3B7D63A8-FCEA-47F6-B65F-364B312C3571}"/>
              </a:ext>
            </a:extLst>
          </p:cNvPr>
          <p:cNvSpPr/>
          <p:nvPr/>
        </p:nvSpPr>
        <p:spPr>
          <a:xfrm>
            <a:off x="4884168" y="3358489"/>
            <a:ext cx="2423916" cy="369332"/>
          </a:xfrm>
          <a:prstGeom prst="roundRect">
            <a:avLst>
              <a:gd name="adj" fmla="val 3812"/>
            </a:avLst>
          </a:prstGeom>
          <a:solidFill>
            <a:srgbClr val="DBA39A"/>
          </a:solidFill>
          <a:ln>
            <a:solidFill>
              <a:srgbClr val="DBA39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>
              <a:lnSpc>
                <a:spcPts val="2000"/>
              </a:lnSpc>
            </a:pPr>
            <a:r>
              <a:rPr lang="zh-TW" altLang="en-US" sz="1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核心課程</a:t>
            </a:r>
            <a:endParaRPr lang="en-US" altLang="zh-TW" sz="1600" b="1" dirty="0">
              <a:solidFill>
                <a:srgbClr val="629A97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978B9332-77E8-40C7-BBA4-14BD05BC2863}"/>
              </a:ext>
            </a:extLst>
          </p:cNvPr>
          <p:cNvSpPr/>
          <p:nvPr/>
        </p:nvSpPr>
        <p:spPr>
          <a:xfrm rot="16200000">
            <a:off x="5894997" y="1436174"/>
            <a:ext cx="400110" cy="230597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txBody>
          <a:bodyPr vert="vert" wrap="square">
            <a:spAutoFit/>
          </a:bodyPr>
          <a:lstStyle/>
          <a:p>
            <a:pPr lvl="0" algn="ctr">
              <a:spcAft>
                <a:spcPts val="0"/>
              </a:spcAft>
            </a:pPr>
            <a:r>
              <a:rPr lang="zh-TW" altLang="en-US" sz="1400" b="1" kern="10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基礎與理論</a:t>
            </a:r>
            <a:endParaRPr lang="en-GB" sz="1400" b="1" kern="100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24C2A85E-CFCC-44A7-94DE-E2DC18810914}"/>
              </a:ext>
            </a:extLst>
          </p:cNvPr>
          <p:cNvSpPr/>
          <p:nvPr/>
        </p:nvSpPr>
        <p:spPr>
          <a:xfrm rot="16200000">
            <a:off x="5894048" y="4273025"/>
            <a:ext cx="400110" cy="230787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vert" wrap="square">
            <a:spAutoFit/>
          </a:bodyPr>
          <a:lstStyle/>
          <a:p>
            <a:pPr lvl="0" algn="ctr">
              <a:spcAft>
                <a:spcPts val="0"/>
              </a:spcAft>
            </a:pPr>
            <a:r>
              <a:rPr lang="zh-TW" altLang="en-US" sz="1400" b="1" kern="10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專業與應用</a:t>
            </a:r>
            <a:endParaRPr lang="en-GB" sz="1400" b="1" kern="100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grpSp>
        <p:nvGrpSpPr>
          <p:cNvPr id="14" name="群組 13">
            <a:extLst>
              <a:ext uri="{FF2B5EF4-FFF2-40B4-BE49-F238E27FC236}">
                <a16:creationId xmlns:a16="http://schemas.microsoft.com/office/drawing/2014/main" id="{84D18682-BD7D-45C6-8CF5-6D4EFCD1EA12}"/>
              </a:ext>
            </a:extLst>
          </p:cNvPr>
          <p:cNvGrpSpPr/>
          <p:nvPr/>
        </p:nvGrpSpPr>
        <p:grpSpPr>
          <a:xfrm>
            <a:off x="7563266" y="1528543"/>
            <a:ext cx="2469615" cy="2010400"/>
            <a:chOff x="7612375" y="570215"/>
            <a:chExt cx="2106581" cy="2133447"/>
          </a:xfrm>
          <a:solidFill>
            <a:srgbClr val="F0DBDB"/>
          </a:solidFill>
        </p:grpSpPr>
        <p:sp>
          <p:nvSpPr>
            <p:cNvPr id="15" name="矩形 14">
              <a:extLst>
                <a:ext uri="{FF2B5EF4-FFF2-40B4-BE49-F238E27FC236}">
                  <a16:creationId xmlns:a16="http://schemas.microsoft.com/office/drawing/2014/main" id="{D65851AA-5055-4A79-B898-5C92326FB8CC}"/>
                </a:ext>
              </a:extLst>
            </p:cNvPr>
            <p:cNvSpPr/>
            <p:nvPr/>
          </p:nvSpPr>
          <p:spPr>
            <a:xfrm>
              <a:off x="7612375" y="570215"/>
              <a:ext cx="2106581" cy="2133447"/>
            </a:xfrm>
            <a:prstGeom prst="rect">
              <a:avLst/>
            </a:prstGeom>
            <a:gradFill>
              <a:gsLst>
                <a:gs pos="0">
                  <a:schemeClr val="accent2">
                    <a:lumMod val="40000"/>
                    <a:lumOff val="60000"/>
                    <a:alpha val="80000"/>
                  </a:schemeClr>
                </a:gs>
                <a:gs pos="63000">
                  <a:schemeClr val="accent2">
                    <a:lumMod val="20000"/>
                    <a:lumOff val="80000"/>
                  </a:schemeClr>
                </a:gs>
              </a:gsLst>
              <a:lin ang="13500000" scaled="1"/>
            </a:gra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marL="0" algn="l" rtl="0" eaLnBrk="1" fontAlgn="t" latinLnBrk="0" hangingPunct="1">
                <a:lnSpc>
                  <a:spcPts val="2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zh-TW" altLang="en-US" sz="1200" b="1" i="0" u="none" strike="noStrike" kern="100" dirty="0">
                  <a:solidFill>
                    <a:srgbClr val="595959"/>
                  </a:solidFill>
                  <a:effectLst/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    </a:t>
              </a:r>
              <a:r>
                <a:rPr lang="x-none" altLang="zh-TW" sz="1200" b="1" i="0" u="none" strike="noStrike" kern="100" dirty="0">
                  <a:solidFill>
                    <a:srgbClr val="595959"/>
                  </a:solidFill>
                  <a:effectLst/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非線性系統分析</a:t>
              </a:r>
              <a:r>
                <a:rPr lang="zh-TW" altLang="en-US" sz="1200" b="1" i="0" u="none" strike="noStrike" kern="100" dirty="0">
                  <a:solidFill>
                    <a:srgbClr val="595959"/>
                  </a:solidFill>
                  <a:effectLst/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</a:t>
              </a:r>
              <a:r>
                <a:rPr lang="en-US" altLang="zh-TW" sz="1200" b="1" i="0" u="none" strike="noStrike" kern="100" dirty="0">
                  <a:solidFill>
                    <a:srgbClr val="595959"/>
                  </a:solidFill>
                  <a:effectLst/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             </a:t>
              </a:r>
              <a:endParaRPr lang="zh-TW" altLang="zh-TW" sz="1200" b="0" i="0" u="none" strike="noStrike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fontAlgn="t">
                <a:lnSpc>
                  <a:spcPts val="2000"/>
                </a:lnSpc>
              </a:pPr>
              <a:r>
                <a:rPr lang="zh-TW" altLang="en-US" sz="1200" b="1" i="0" u="none" strike="noStrike" kern="100" dirty="0">
                  <a:solidFill>
                    <a:srgbClr val="595959"/>
                  </a:solidFill>
                  <a:effectLst/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    </a:t>
              </a:r>
              <a:r>
                <a:rPr lang="x-none" altLang="zh-TW" sz="1200" b="1" i="0" u="none" strike="noStrike" kern="100" dirty="0">
                  <a:solidFill>
                    <a:srgbClr val="595959"/>
                  </a:solidFill>
                  <a:effectLst/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生醫統計學</a:t>
              </a:r>
              <a:endParaRPr lang="en-US" altLang="zh-TW" sz="1200" b="1" i="0" u="none" strike="noStrike" kern="100" dirty="0">
                <a:solidFill>
                  <a:srgbClr val="595959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fontAlgn="t">
                <a:lnSpc>
                  <a:spcPts val="2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zh-TW" altLang="en-US" sz="1200" b="1" kern="100" dirty="0">
                  <a:solidFill>
                    <a:srgbClr val="595959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    </a:t>
              </a:r>
              <a:r>
                <a:rPr lang="x-none" altLang="zh-TW" sz="1200" b="1" kern="100" dirty="0">
                  <a:solidFill>
                    <a:srgbClr val="595959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機器學習</a:t>
              </a:r>
              <a:endParaRPr lang="zh-TW" altLang="zh-TW" sz="1200" b="1" kern="100" dirty="0">
                <a:solidFill>
                  <a:srgbClr val="59595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fontAlgn="t">
                <a:lnSpc>
                  <a:spcPts val="2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zh-TW" altLang="en-US" sz="1200" b="1" kern="100" dirty="0">
                  <a:solidFill>
                    <a:srgbClr val="595959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    </a:t>
              </a:r>
              <a:r>
                <a:rPr lang="x-none" altLang="zh-TW" sz="1200" b="1" kern="100" dirty="0">
                  <a:solidFill>
                    <a:srgbClr val="595959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人工智慧</a:t>
              </a:r>
              <a:endParaRPr lang="en-US" altLang="zh-TW" sz="1200" b="1" kern="100" dirty="0">
                <a:solidFill>
                  <a:srgbClr val="59595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fontAlgn="t">
                <a:lnSpc>
                  <a:spcPts val="2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zh-TW" altLang="en-US" sz="1200" b="1" kern="100" dirty="0">
                  <a:solidFill>
                    <a:srgbClr val="595959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    </a:t>
              </a:r>
              <a:r>
                <a:rPr lang="x-none" altLang="zh-TW" sz="1200" b="1" kern="100" dirty="0">
                  <a:solidFill>
                    <a:srgbClr val="595959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貝氏資料分析介紹</a:t>
              </a:r>
              <a:endParaRPr lang="zh-TW" altLang="zh-TW" sz="1200" b="1" kern="100" dirty="0">
                <a:solidFill>
                  <a:srgbClr val="59595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fontAlgn="t">
                <a:lnSpc>
                  <a:spcPts val="2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zh-TW" altLang="en-US" sz="1200" b="1" kern="100" dirty="0">
                  <a:solidFill>
                    <a:srgbClr val="595959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    </a:t>
              </a:r>
              <a:r>
                <a:rPr lang="x-none" altLang="zh-TW" sz="1200" b="1" kern="100" dirty="0">
                  <a:solidFill>
                    <a:srgbClr val="595959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資料科學</a:t>
              </a:r>
              <a:endParaRPr lang="zh-TW" altLang="zh-TW" sz="1200" b="1" kern="100" dirty="0">
                <a:solidFill>
                  <a:srgbClr val="59595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fontAlgn="t">
                <a:lnSpc>
                  <a:spcPts val="2000"/>
                </a:lnSpc>
              </a:pPr>
              <a:r>
                <a:rPr lang="en-US" altLang="zh-TW" sz="1200" b="1" kern="100" dirty="0">
                  <a:solidFill>
                    <a:srgbClr val="595959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    </a:t>
              </a:r>
              <a:r>
                <a:rPr lang="x-none" altLang="zh-TW" sz="1200" b="1" kern="100" dirty="0">
                  <a:solidFill>
                    <a:srgbClr val="595959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深度學習介紹</a:t>
              </a:r>
              <a:endParaRPr lang="zh-TW" altLang="zh-TW" sz="1200" b="0" i="0" u="none" strike="noStrike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grpSp>
          <p:nvGrpSpPr>
            <p:cNvPr id="16" name="群組 15">
              <a:extLst>
                <a:ext uri="{FF2B5EF4-FFF2-40B4-BE49-F238E27FC236}">
                  <a16:creationId xmlns:a16="http://schemas.microsoft.com/office/drawing/2014/main" id="{8A08F755-6D7C-45D3-AAE5-68B1F7E87209}"/>
                </a:ext>
              </a:extLst>
            </p:cNvPr>
            <p:cNvGrpSpPr/>
            <p:nvPr/>
          </p:nvGrpSpPr>
          <p:grpSpPr>
            <a:xfrm>
              <a:off x="7673671" y="730934"/>
              <a:ext cx="159504" cy="1758345"/>
              <a:chOff x="7673671" y="730934"/>
              <a:chExt cx="159504" cy="1758345"/>
            </a:xfrm>
            <a:grpFill/>
          </p:grpSpPr>
          <p:pic>
            <p:nvPicPr>
              <p:cNvPr id="17" name="圖形 16" descr="＞形箭號 以實心填滿">
                <a:extLst>
                  <a:ext uri="{FF2B5EF4-FFF2-40B4-BE49-F238E27FC236}">
                    <a16:creationId xmlns:a16="http://schemas.microsoft.com/office/drawing/2014/main" id="{58498AC5-A753-4B64-9593-15121292248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7689169" y="2345279"/>
                <a:ext cx="144000" cy="144000"/>
              </a:xfrm>
              <a:prstGeom prst="rect">
                <a:avLst/>
              </a:prstGeom>
            </p:spPr>
          </p:pic>
          <p:pic>
            <p:nvPicPr>
              <p:cNvPr id="18" name="圖形 17" descr="＞形箭號 以實心填滿">
                <a:extLst>
                  <a:ext uri="{FF2B5EF4-FFF2-40B4-BE49-F238E27FC236}">
                    <a16:creationId xmlns:a16="http://schemas.microsoft.com/office/drawing/2014/main" id="{CBAB08BB-A993-4335-9CAF-87AC72AF60A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7682145" y="730934"/>
                <a:ext cx="144000" cy="144000"/>
              </a:xfrm>
              <a:prstGeom prst="rect">
                <a:avLst/>
              </a:prstGeom>
            </p:spPr>
          </p:pic>
          <p:pic>
            <p:nvPicPr>
              <p:cNvPr id="19" name="圖形 18" descr="＞形箭號 以實心填滿">
                <a:extLst>
                  <a:ext uri="{FF2B5EF4-FFF2-40B4-BE49-F238E27FC236}">
                    <a16:creationId xmlns:a16="http://schemas.microsoft.com/office/drawing/2014/main" id="{D341C684-E87C-43B2-8950-26066837404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7673671" y="1017133"/>
                <a:ext cx="144000" cy="144000"/>
              </a:xfrm>
              <a:prstGeom prst="rect">
                <a:avLst/>
              </a:prstGeom>
            </p:spPr>
          </p:pic>
          <p:pic>
            <p:nvPicPr>
              <p:cNvPr id="20" name="圖形 19" descr="＞形箭號 以實心填滿">
                <a:extLst>
                  <a:ext uri="{FF2B5EF4-FFF2-40B4-BE49-F238E27FC236}">
                    <a16:creationId xmlns:a16="http://schemas.microsoft.com/office/drawing/2014/main" id="{3258EDEA-341B-4DBB-B47D-9ECF9584170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7682139" y="1281054"/>
                <a:ext cx="144000" cy="144000"/>
              </a:xfrm>
              <a:prstGeom prst="rect">
                <a:avLst/>
              </a:prstGeom>
            </p:spPr>
          </p:pic>
          <p:pic>
            <p:nvPicPr>
              <p:cNvPr id="21" name="圖形 20" descr="＞形箭號 以實心填滿">
                <a:extLst>
                  <a:ext uri="{FF2B5EF4-FFF2-40B4-BE49-F238E27FC236}">
                    <a16:creationId xmlns:a16="http://schemas.microsoft.com/office/drawing/2014/main" id="{0BCF4DAA-D2E2-457F-94D0-8A9A30675AB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7689175" y="1543531"/>
                <a:ext cx="144000" cy="144000"/>
              </a:xfrm>
              <a:prstGeom prst="rect">
                <a:avLst/>
              </a:prstGeom>
            </p:spPr>
          </p:pic>
          <p:pic>
            <p:nvPicPr>
              <p:cNvPr id="22" name="圖形 21" descr="＞形箭號 以實心填滿">
                <a:extLst>
                  <a:ext uri="{FF2B5EF4-FFF2-40B4-BE49-F238E27FC236}">
                    <a16:creationId xmlns:a16="http://schemas.microsoft.com/office/drawing/2014/main" id="{1DF8239F-8D1C-4ECD-9038-5A9C7024A52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7680702" y="1811329"/>
                <a:ext cx="144000" cy="144000"/>
              </a:xfrm>
              <a:prstGeom prst="rect">
                <a:avLst/>
              </a:prstGeom>
            </p:spPr>
          </p:pic>
          <p:pic>
            <p:nvPicPr>
              <p:cNvPr id="23" name="圖形 22" descr="＞形箭號 以實心填滿">
                <a:extLst>
                  <a:ext uri="{FF2B5EF4-FFF2-40B4-BE49-F238E27FC236}">
                    <a16:creationId xmlns:a16="http://schemas.microsoft.com/office/drawing/2014/main" id="{556FFC97-8A70-4422-B2FD-6DA0638C737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7689169" y="2084444"/>
                <a:ext cx="144000" cy="144000"/>
              </a:xfrm>
              <a:prstGeom prst="rect">
                <a:avLst/>
              </a:prstGeom>
            </p:spPr>
          </p:pic>
        </p:grpSp>
      </p:grpSp>
      <p:grpSp>
        <p:nvGrpSpPr>
          <p:cNvPr id="24" name="群組 23">
            <a:extLst>
              <a:ext uri="{FF2B5EF4-FFF2-40B4-BE49-F238E27FC236}">
                <a16:creationId xmlns:a16="http://schemas.microsoft.com/office/drawing/2014/main" id="{6AAE73DB-C094-4996-99D1-FB3F03CD8D85}"/>
              </a:ext>
            </a:extLst>
          </p:cNvPr>
          <p:cNvGrpSpPr/>
          <p:nvPr/>
        </p:nvGrpSpPr>
        <p:grpSpPr>
          <a:xfrm>
            <a:off x="7563266" y="4560587"/>
            <a:ext cx="2465068" cy="1994941"/>
            <a:chOff x="7663177" y="4321712"/>
            <a:chExt cx="2362864" cy="2165164"/>
          </a:xfrm>
        </p:grpSpPr>
        <p:sp>
          <p:nvSpPr>
            <p:cNvPr id="25" name="矩形 24">
              <a:extLst>
                <a:ext uri="{FF2B5EF4-FFF2-40B4-BE49-F238E27FC236}">
                  <a16:creationId xmlns:a16="http://schemas.microsoft.com/office/drawing/2014/main" id="{68DD4F47-B74F-4EDB-9B64-D6ECE5C10C0D}"/>
                </a:ext>
              </a:extLst>
            </p:cNvPr>
            <p:cNvSpPr/>
            <p:nvPr/>
          </p:nvSpPr>
          <p:spPr>
            <a:xfrm>
              <a:off x="7663177" y="4321712"/>
              <a:ext cx="2362864" cy="2165164"/>
            </a:xfrm>
            <a:prstGeom prst="rect">
              <a:avLst/>
            </a:prstGeom>
            <a:gradFill flip="none" rotWithShape="1">
              <a:gsLst>
                <a:gs pos="0">
                  <a:schemeClr val="accent4">
                    <a:lumMod val="60000"/>
                    <a:lumOff val="40000"/>
                    <a:tint val="66000"/>
                    <a:satMod val="160000"/>
                  </a:schemeClr>
                </a:gs>
                <a:gs pos="50000">
                  <a:schemeClr val="accent4">
                    <a:lumMod val="60000"/>
                    <a:lumOff val="40000"/>
                    <a:tint val="44500"/>
                    <a:satMod val="160000"/>
                  </a:schemeClr>
                </a:gs>
                <a:gs pos="100000">
                  <a:schemeClr val="accent4">
                    <a:lumMod val="60000"/>
                    <a:lumOff val="40000"/>
                    <a:tint val="23500"/>
                    <a:satMod val="160000"/>
                  </a:schemeClr>
                </a:gs>
              </a:gsLst>
              <a:lin ang="13500000" scaled="1"/>
              <a:tileRect/>
            </a:gra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fontAlgn="t">
                <a:lnSpc>
                  <a:spcPts val="2000"/>
                </a:lnSpc>
              </a:pPr>
              <a:r>
                <a:rPr lang="en-US" altLang="zh-TW" sz="1200" b="1" i="0" u="none" strike="noStrike" kern="100" dirty="0">
                  <a:solidFill>
                    <a:srgbClr val="595959"/>
                  </a:solidFill>
                  <a:effectLst/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   </a:t>
              </a:r>
              <a:r>
                <a:rPr lang="x-none" altLang="zh-TW" sz="1200" b="1" i="0" u="none" strike="noStrike" kern="100" dirty="0">
                  <a:solidFill>
                    <a:srgbClr val="595959"/>
                  </a:solidFill>
                  <a:effectLst/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生醫系統模型</a:t>
              </a:r>
              <a:endParaRPr lang="zh-TW" altLang="zh-TW" sz="1200" b="0" i="0" u="none" strike="noStrike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fontAlgn="t">
                <a:lnSpc>
                  <a:spcPts val="2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altLang="zh-TW" sz="1200" b="1" kern="100" dirty="0">
                  <a:solidFill>
                    <a:srgbClr val="595959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   </a:t>
              </a:r>
              <a:r>
                <a:rPr lang="x-none" altLang="zh-TW" sz="1200" b="1" kern="100" dirty="0">
                  <a:solidFill>
                    <a:srgbClr val="595959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自然語言處理</a:t>
              </a:r>
              <a:endParaRPr lang="zh-TW" altLang="zh-TW" sz="1200" b="1" kern="100" dirty="0">
                <a:solidFill>
                  <a:srgbClr val="59595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fontAlgn="t">
                <a:lnSpc>
                  <a:spcPts val="2000"/>
                </a:lnSpc>
              </a:pPr>
              <a:r>
                <a:rPr lang="en-US" altLang="zh-TW" sz="1200" b="1" kern="100" dirty="0">
                  <a:solidFill>
                    <a:srgbClr val="595959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   </a:t>
              </a:r>
              <a:r>
                <a:rPr lang="x-none" altLang="zh-TW" sz="1200" b="1" kern="100" dirty="0">
                  <a:solidFill>
                    <a:srgbClr val="595959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社群媒體探勘</a:t>
              </a:r>
              <a:endParaRPr lang="en-US" altLang="zh-TW" sz="1200" b="1" kern="100" dirty="0">
                <a:solidFill>
                  <a:srgbClr val="59595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fontAlgn="t">
                <a:lnSpc>
                  <a:spcPts val="2000"/>
                </a:lnSpc>
              </a:pPr>
              <a:r>
                <a:rPr lang="en-US" altLang="zh-TW" sz="1200" b="1" kern="100" dirty="0">
                  <a:solidFill>
                    <a:srgbClr val="595959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   </a:t>
              </a:r>
              <a:r>
                <a:rPr lang="zh-TW" altLang="zh-TW" sz="1200" b="1" kern="100" dirty="0">
                  <a:solidFill>
                    <a:srgbClr val="595959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分散式網路</a:t>
              </a:r>
            </a:p>
            <a:p>
              <a:pPr fontAlgn="t">
                <a:lnSpc>
                  <a:spcPts val="2000"/>
                </a:lnSpc>
              </a:pPr>
              <a:r>
                <a:rPr lang="en-US" altLang="zh-TW" sz="1200" b="1" kern="100" dirty="0">
                  <a:solidFill>
                    <a:srgbClr val="595959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   </a:t>
              </a:r>
              <a:r>
                <a:rPr lang="zh-TW" altLang="zh-TW" sz="1200" b="1" kern="100" dirty="0">
                  <a:solidFill>
                    <a:srgbClr val="595959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網路技術分析</a:t>
              </a:r>
            </a:p>
            <a:p>
              <a:pPr fontAlgn="t">
                <a:lnSpc>
                  <a:spcPts val="2000"/>
                </a:lnSpc>
              </a:pPr>
              <a:r>
                <a:rPr lang="en-US" altLang="zh-TW" sz="1200" b="1" kern="100" dirty="0">
                  <a:solidFill>
                    <a:srgbClr val="595959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   </a:t>
              </a:r>
              <a:r>
                <a:rPr lang="zh-TW" altLang="zh-TW" sz="1200" b="1" kern="100" dirty="0">
                  <a:solidFill>
                    <a:srgbClr val="595959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高互動多媒體之研究</a:t>
              </a:r>
              <a:endParaRPr lang="zh-TW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fontAlgn="t">
                <a:lnSpc>
                  <a:spcPts val="2000"/>
                </a:lnSpc>
              </a:pPr>
              <a:r>
                <a:rPr lang="en-US" altLang="zh-TW" sz="1200" b="1" dirty="0">
                  <a:solidFill>
                    <a:srgbClr val="595959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   </a:t>
              </a:r>
              <a:r>
                <a:rPr lang="x-none" altLang="zh-TW" sz="1200" b="1" dirty="0">
                  <a:solidFill>
                    <a:srgbClr val="595959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Python教育資料探勘</a:t>
              </a:r>
              <a:r>
                <a:rPr lang="zh-TW" altLang="zh-TW" sz="1200" b="1" dirty="0">
                  <a:solidFill>
                    <a:srgbClr val="595959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實作</a:t>
              </a:r>
              <a:endParaRPr lang="zh-TW" altLang="zh-TW" sz="1200" b="1" kern="100" dirty="0">
                <a:solidFill>
                  <a:srgbClr val="59595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pic>
          <p:nvPicPr>
            <p:cNvPr id="26" name="圖形 25" descr="＞形箭號 以實心填滿">
              <a:extLst>
                <a:ext uri="{FF2B5EF4-FFF2-40B4-BE49-F238E27FC236}">
                  <a16:creationId xmlns:a16="http://schemas.microsoft.com/office/drawing/2014/main" id="{389EF011-A25C-49AB-A45B-06951B1DF6CE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7729267" y="4488642"/>
              <a:ext cx="144000" cy="144000"/>
            </a:xfrm>
            <a:prstGeom prst="rect">
              <a:avLst/>
            </a:prstGeom>
          </p:spPr>
        </p:pic>
        <p:pic>
          <p:nvPicPr>
            <p:cNvPr id="27" name="圖形 26" descr="＞形箭號 以實心填滿">
              <a:extLst>
                <a:ext uri="{FF2B5EF4-FFF2-40B4-BE49-F238E27FC236}">
                  <a16:creationId xmlns:a16="http://schemas.microsoft.com/office/drawing/2014/main" id="{E9C95C34-F545-4E91-84AB-86ADB48C299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7729267" y="4767982"/>
              <a:ext cx="144000" cy="144000"/>
            </a:xfrm>
            <a:prstGeom prst="rect">
              <a:avLst/>
            </a:prstGeom>
          </p:spPr>
        </p:pic>
        <p:pic>
          <p:nvPicPr>
            <p:cNvPr id="28" name="圖形 27" descr="＞形箭號 以實心填滿">
              <a:extLst>
                <a:ext uri="{FF2B5EF4-FFF2-40B4-BE49-F238E27FC236}">
                  <a16:creationId xmlns:a16="http://schemas.microsoft.com/office/drawing/2014/main" id="{264635BE-BA3B-4D8E-9E41-5A065C4D507A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7729267" y="5033894"/>
              <a:ext cx="144000" cy="144000"/>
            </a:xfrm>
            <a:prstGeom prst="rect">
              <a:avLst/>
            </a:prstGeom>
          </p:spPr>
        </p:pic>
        <p:pic>
          <p:nvPicPr>
            <p:cNvPr id="29" name="圖形 28" descr="＞形箭號 以實心填滿">
              <a:extLst>
                <a:ext uri="{FF2B5EF4-FFF2-40B4-BE49-F238E27FC236}">
                  <a16:creationId xmlns:a16="http://schemas.microsoft.com/office/drawing/2014/main" id="{C47F9D19-0B79-413D-857A-51B6DE77341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7725877" y="5578146"/>
              <a:ext cx="144000" cy="144000"/>
            </a:xfrm>
            <a:prstGeom prst="rect">
              <a:avLst/>
            </a:prstGeom>
          </p:spPr>
        </p:pic>
        <p:pic>
          <p:nvPicPr>
            <p:cNvPr id="30" name="圖形 29" descr="＞形箭號 以實心填滿">
              <a:extLst>
                <a:ext uri="{FF2B5EF4-FFF2-40B4-BE49-F238E27FC236}">
                  <a16:creationId xmlns:a16="http://schemas.microsoft.com/office/drawing/2014/main" id="{7140CFB0-08C8-43F7-A510-3EE1A7B74003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7731021" y="5860104"/>
              <a:ext cx="144000" cy="144000"/>
            </a:xfrm>
            <a:prstGeom prst="rect">
              <a:avLst/>
            </a:prstGeom>
          </p:spPr>
        </p:pic>
        <p:pic>
          <p:nvPicPr>
            <p:cNvPr id="31" name="圖形 30" descr="＞形箭號 以實心填滿">
              <a:extLst>
                <a:ext uri="{FF2B5EF4-FFF2-40B4-BE49-F238E27FC236}">
                  <a16:creationId xmlns:a16="http://schemas.microsoft.com/office/drawing/2014/main" id="{C42FE0F6-60A1-4F12-9F17-DE0090C0961E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7729268" y="5315563"/>
              <a:ext cx="144000" cy="144000"/>
            </a:xfrm>
            <a:prstGeom prst="rect">
              <a:avLst/>
            </a:prstGeom>
          </p:spPr>
        </p:pic>
        <p:pic>
          <p:nvPicPr>
            <p:cNvPr id="32" name="圖形 31" descr="＞形箭號 以實心填滿">
              <a:extLst>
                <a:ext uri="{FF2B5EF4-FFF2-40B4-BE49-F238E27FC236}">
                  <a16:creationId xmlns:a16="http://schemas.microsoft.com/office/drawing/2014/main" id="{246DE828-A5F7-4E5B-BD2B-422593388BC9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7739482" y="6154793"/>
              <a:ext cx="144000" cy="144000"/>
            </a:xfrm>
            <a:prstGeom prst="rect">
              <a:avLst/>
            </a:prstGeom>
          </p:spPr>
        </p:pic>
      </p:grpSp>
      <p:cxnSp>
        <p:nvCxnSpPr>
          <p:cNvPr id="34" name="直線接點 33">
            <a:extLst>
              <a:ext uri="{FF2B5EF4-FFF2-40B4-BE49-F238E27FC236}">
                <a16:creationId xmlns:a16="http://schemas.microsoft.com/office/drawing/2014/main" id="{F2C8E229-643A-4095-94A8-879CA0DA7095}"/>
              </a:ext>
            </a:extLst>
          </p:cNvPr>
          <p:cNvCxnSpPr/>
          <p:nvPr/>
        </p:nvCxnSpPr>
        <p:spPr>
          <a:xfrm>
            <a:off x="7286966" y="2581417"/>
            <a:ext cx="247116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5" name="直線接點 34">
            <a:extLst>
              <a:ext uri="{FF2B5EF4-FFF2-40B4-BE49-F238E27FC236}">
                <a16:creationId xmlns:a16="http://schemas.microsoft.com/office/drawing/2014/main" id="{D2E580AF-FBE7-47AB-9831-BF8DB9A74D05}"/>
              </a:ext>
            </a:extLst>
          </p:cNvPr>
          <p:cNvCxnSpPr/>
          <p:nvPr/>
        </p:nvCxnSpPr>
        <p:spPr>
          <a:xfrm>
            <a:off x="7286966" y="5426963"/>
            <a:ext cx="247116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40" name="圖片 39">
            <a:extLst>
              <a:ext uri="{FF2B5EF4-FFF2-40B4-BE49-F238E27FC236}">
                <a16:creationId xmlns:a16="http://schemas.microsoft.com/office/drawing/2014/main" id="{40B334E4-851A-498B-B809-611E9C78B4B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470339" y="497196"/>
            <a:ext cx="2571445" cy="631101"/>
          </a:xfrm>
          <a:prstGeom prst="rect">
            <a:avLst/>
          </a:prstGeom>
        </p:spPr>
      </p:pic>
      <p:grpSp>
        <p:nvGrpSpPr>
          <p:cNvPr id="50" name="群組 49">
            <a:extLst>
              <a:ext uri="{FF2B5EF4-FFF2-40B4-BE49-F238E27FC236}">
                <a16:creationId xmlns:a16="http://schemas.microsoft.com/office/drawing/2014/main" id="{84E4BE12-D28C-4E9F-BB28-7D3F408BA2A1}"/>
              </a:ext>
            </a:extLst>
          </p:cNvPr>
          <p:cNvGrpSpPr/>
          <p:nvPr/>
        </p:nvGrpSpPr>
        <p:grpSpPr>
          <a:xfrm>
            <a:off x="5200984" y="406417"/>
            <a:ext cx="3054975" cy="728321"/>
            <a:chOff x="234892" y="1558513"/>
            <a:chExt cx="3054975" cy="728321"/>
          </a:xfrm>
        </p:grpSpPr>
        <p:sp>
          <p:nvSpPr>
            <p:cNvPr id="33" name="橢圓 32">
              <a:extLst>
                <a:ext uri="{FF2B5EF4-FFF2-40B4-BE49-F238E27FC236}">
                  <a16:creationId xmlns:a16="http://schemas.microsoft.com/office/drawing/2014/main" id="{A5064F9A-5372-4665-A6E9-95191B73C38A}"/>
                </a:ext>
              </a:extLst>
            </p:cNvPr>
            <p:cNvSpPr/>
            <p:nvPr/>
          </p:nvSpPr>
          <p:spPr>
            <a:xfrm>
              <a:off x="234892" y="1558513"/>
              <a:ext cx="704675" cy="728321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43" name="文字方塊 42">
              <a:extLst>
                <a:ext uri="{FF2B5EF4-FFF2-40B4-BE49-F238E27FC236}">
                  <a16:creationId xmlns:a16="http://schemas.microsoft.com/office/drawing/2014/main" id="{4AD1AD56-41A4-4DF0-A45F-70C7EC50BBA1}"/>
                </a:ext>
              </a:extLst>
            </p:cNvPr>
            <p:cNvSpPr txBox="1"/>
            <p:nvPr/>
          </p:nvSpPr>
          <p:spPr>
            <a:xfrm>
              <a:off x="234892" y="1568730"/>
              <a:ext cx="537361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zh-TW" altLang="en-US" sz="4000" b="1" spc="50" dirty="0">
                  <a:ln w="0"/>
                  <a:solidFill>
                    <a:schemeClr val="accent5">
                      <a:lumMod val="50000"/>
                    </a:schemeClr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課</a:t>
              </a:r>
              <a:endParaRPr lang="zh-TW" altLang="en-US" sz="4000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44" name="橢圓 43">
              <a:extLst>
                <a:ext uri="{FF2B5EF4-FFF2-40B4-BE49-F238E27FC236}">
                  <a16:creationId xmlns:a16="http://schemas.microsoft.com/office/drawing/2014/main" id="{5BAE78BA-06BB-4CD5-9595-14AB0258CECE}"/>
                </a:ext>
              </a:extLst>
            </p:cNvPr>
            <p:cNvSpPr/>
            <p:nvPr/>
          </p:nvSpPr>
          <p:spPr>
            <a:xfrm>
              <a:off x="1026100" y="1558513"/>
              <a:ext cx="704675" cy="728321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45" name="文字方塊 44">
              <a:extLst>
                <a:ext uri="{FF2B5EF4-FFF2-40B4-BE49-F238E27FC236}">
                  <a16:creationId xmlns:a16="http://schemas.microsoft.com/office/drawing/2014/main" id="{FE36D2CF-4319-40F8-A793-D3E0227F7AD4}"/>
                </a:ext>
              </a:extLst>
            </p:cNvPr>
            <p:cNvSpPr txBox="1"/>
            <p:nvPr/>
          </p:nvSpPr>
          <p:spPr>
            <a:xfrm>
              <a:off x="1026100" y="1568730"/>
              <a:ext cx="537361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zh-TW" altLang="en-US" sz="4000" b="1" spc="50" dirty="0">
                  <a:ln w="0"/>
                  <a:solidFill>
                    <a:schemeClr val="accent5">
                      <a:lumMod val="50000"/>
                    </a:schemeClr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程</a:t>
              </a:r>
            </a:p>
          </p:txBody>
        </p:sp>
        <p:sp>
          <p:nvSpPr>
            <p:cNvPr id="46" name="橢圓 45">
              <a:extLst>
                <a:ext uri="{FF2B5EF4-FFF2-40B4-BE49-F238E27FC236}">
                  <a16:creationId xmlns:a16="http://schemas.microsoft.com/office/drawing/2014/main" id="{C4C25C32-5763-439C-ADF9-DEF218FD48A2}"/>
                </a:ext>
              </a:extLst>
            </p:cNvPr>
            <p:cNvSpPr/>
            <p:nvPr/>
          </p:nvSpPr>
          <p:spPr>
            <a:xfrm>
              <a:off x="1821416" y="1558513"/>
              <a:ext cx="704675" cy="728321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47" name="文字方塊 46">
              <a:extLst>
                <a:ext uri="{FF2B5EF4-FFF2-40B4-BE49-F238E27FC236}">
                  <a16:creationId xmlns:a16="http://schemas.microsoft.com/office/drawing/2014/main" id="{50AC2A85-A7A4-4A97-96B7-9E4A29F7CAE5}"/>
                </a:ext>
              </a:extLst>
            </p:cNvPr>
            <p:cNvSpPr txBox="1"/>
            <p:nvPr/>
          </p:nvSpPr>
          <p:spPr>
            <a:xfrm>
              <a:off x="1821416" y="1568730"/>
              <a:ext cx="537361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zh-TW" altLang="en-US" sz="4000" b="1" spc="50" dirty="0">
                  <a:ln w="0"/>
                  <a:solidFill>
                    <a:schemeClr val="accent5">
                      <a:lumMod val="50000"/>
                    </a:schemeClr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地</a:t>
              </a:r>
            </a:p>
          </p:txBody>
        </p:sp>
        <p:sp>
          <p:nvSpPr>
            <p:cNvPr id="48" name="橢圓 47">
              <a:extLst>
                <a:ext uri="{FF2B5EF4-FFF2-40B4-BE49-F238E27FC236}">
                  <a16:creationId xmlns:a16="http://schemas.microsoft.com/office/drawing/2014/main" id="{67D87E8A-CCB8-46DB-96F8-F0FC12240FAF}"/>
                </a:ext>
              </a:extLst>
            </p:cNvPr>
            <p:cNvSpPr/>
            <p:nvPr/>
          </p:nvSpPr>
          <p:spPr>
            <a:xfrm>
              <a:off x="2585192" y="1558513"/>
              <a:ext cx="704675" cy="728321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49" name="文字方塊 48">
              <a:extLst>
                <a:ext uri="{FF2B5EF4-FFF2-40B4-BE49-F238E27FC236}">
                  <a16:creationId xmlns:a16="http://schemas.microsoft.com/office/drawing/2014/main" id="{90E1CED0-0583-452B-AA44-57B93AD149F4}"/>
                </a:ext>
              </a:extLst>
            </p:cNvPr>
            <p:cNvSpPr txBox="1"/>
            <p:nvPr/>
          </p:nvSpPr>
          <p:spPr>
            <a:xfrm>
              <a:off x="2585192" y="1568730"/>
              <a:ext cx="537361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zh-TW" altLang="en-US" sz="4000" b="1" spc="50" dirty="0">
                  <a:ln w="0"/>
                  <a:solidFill>
                    <a:schemeClr val="accent5">
                      <a:lumMod val="50000"/>
                    </a:schemeClr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圖</a:t>
              </a:r>
            </a:p>
          </p:txBody>
        </p:sp>
      </p:grpSp>
      <p:sp>
        <p:nvSpPr>
          <p:cNvPr id="59" name="箭號: 向右 58">
            <a:extLst>
              <a:ext uri="{FF2B5EF4-FFF2-40B4-BE49-F238E27FC236}">
                <a16:creationId xmlns:a16="http://schemas.microsoft.com/office/drawing/2014/main" id="{CDC04321-991E-4ECF-9441-6E6065BD0C14}"/>
              </a:ext>
            </a:extLst>
          </p:cNvPr>
          <p:cNvSpPr/>
          <p:nvPr/>
        </p:nvSpPr>
        <p:spPr>
          <a:xfrm>
            <a:off x="4395901" y="3876230"/>
            <a:ext cx="465666" cy="601134"/>
          </a:xfrm>
          <a:prstGeom prst="rightArrow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2" name="文字方塊 61">
            <a:extLst>
              <a:ext uri="{FF2B5EF4-FFF2-40B4-BE49-F238E27FC236}">
                <a16:creationId xmlns:a16="http://schemas.microsoft.com/office/drawing/2014/main" id="{EA71213A-D2B1-45F9-810C-E5976131EA20}"/>
              </a:ext>
            </a:extLst>
          </p:cNvPr>
          <p:cNvSpPr txBox="1"/>
          <p:nvPr/>
        </p:nvSpPr>
        <p:spPr>
          <a:xfrm>
            <a:off x="1921393" y="3776476"/>
            <a:ext cx="2377021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algn="l" rtl="0" eaLnBrk="1" fontAlgn="ctr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x-none" altLang="zh-TW" sz="1500" b="1" i="0" u="none" strike="noStrike" kern="100" dirty="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人工智慧產業實習</a:t>
            </a:r>
            <a:endParaRPr lang="en-US" altLang="zh-TW" sz="1500" b="1" i="0" u="none" strike="noStrike" kern="1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marL="0" algn="l" rtl="0" eaLnBrk="1" fontAlgn="ctr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zh-TW" altLang="zh-TW" sz="1500" b="1" i="0" u="none" strike="noStrike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書報討論 </a:t>
            </a:r>
            <a:r>
              <a:rPr lang="en-US" altLang="zh-TW" sz="1500" b="1" kern="100" dirty="0">
                <a:solidFill>
                  <a:schemeClr val="tx1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I</a:t>
            </a:r>
            <a:r>
              <a:rPr lang="zh-TW" altLang="en-US" sz="1500" b="1" kern="100" dirty="0">
                <a:solidFill>
                  <a:schemeClr val="tx1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、</a:t>
            </a:r>
            <a:r>
              <a:rPr lang="en-US" altLang="zh-TW" sz="1500" b="1" kern="100" dirty="0">
                <a:solidFill>
                  <a:schemeClr val="tx1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II</a:t>
            </a:r>
            <a:endParaRPr lang="zh-TW" altLang="zh-TW" sz="1500" b="1" i="0" u="none" strike="noStrike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marL="0" algn="l" rtl="0" eaLnBrk="1" fontAlgn="ctr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zh-TW" altLang="zh-TW" sz="1500" b="1" i="0" u="none" strike="noStrike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專題討論</a:t>
            </a:r>
            <a:r>
              <a:rPr lang="en-US" altLang="zh-TW" sz="1500" b="1" i="0" u="none" strike="noStrike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 I</a:t>
            </a:r>
            <a:r>
              <a:rPr lang="zh-TW" altLang="zh-TW" sz="1500" b="1" i="0" u="none" strike="noStrike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1500" b="1" kern="100" dirty="0">
                <a:solidFill>
                  <a:schemeClr val="tx1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、</a:t>
            </a:r>
            <a:r>
              <a:rPr lang="en-US" altLang="zh-TW" sz="1500" b="1" kern="100" dirty="0">
                <a:solidFill>
                  <a:schemeClr val="tx1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II</a:t>
            </a:r>
            <a:r>
              <a:rPr lang="zh-TW" altLang="zh-TW" sz="1500" b="1" i="0" u="none" strike="noStrike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1500" b="1" kern="100" dirty="0">
                <a:solidFill>
                  <a:schemeClr val="tx1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、</a:t>
            </a:r>
            <a:r>
              <a:rPr lang="en-US" altLang="zh-TW" sz="1500" b="1" kern="100" dirty="0">
                <a:solidFill>
                  <a:schemeClr val="tx1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III</a:t>
            </a:r>
            <a:r>
              <a:rPr lang="zh-TW" altLang="zh-TW" sz="1500" b="1" i="0" u="none" strike="noStrike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1500" b="1" kern="100" dirty="0">
                <a:solidFill>
                  <a:schemeClr val="tx1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、</a:t>
            </a:r>
            <a:r>
              <a:rPr lang="en-US" altLang="zh-TW" sz="1500" b="1" kern="100" dirty="0">
                <a:solidFill>
                  <a:schemeClr val="tx1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IV</a:t>
            </a:r>
            <a:endParaRPr lang="zh-TW" altLang="zh-TW" sz="1500" b="1" i="0" u="none" strike="noStrike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8D55AB5F-4B26-4481-8F47-DFF8656BEF0C}"/>
              </a:ext>
            </a:extLst>
          </p:cNvPr>
          <p:cNvSpPr/>
          <p:nvPr/>
        </p:nvSpPr>
        <p:spPr>
          <a:xfrm>
            <a:off x="1739470" y="3219942"/>
            <a:ext cx="2571446" cy="436803"/>
          </a:xfrm>
          <a:prstGeom prst="roundRect">
            <a:avLst>
              <a:gd name="adj" fmla="val 3812"/>
            </a:avLst>
          </a:prstGeom>
          <a:solidFill>
            <a:srgbClr val="629A97"/>
          </a:solidFill>
          <a:ln>
            <a:solidFill>
              <a:srgbClr val="629A9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>
              <a:lnSpc>
                <a:spcPts val="2000"/>
              </a:lnSpc>
            </a:pPr>
            <a:r>
              <a:rPr lang="zh-TW" altLang="en-US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必修課程</a:t>
            </a:r>
            <a:endParaRPr lang="en-US" altLang="zh-TW" sz="2000" b="1" dirty="0">
              <a:solidFill>
                <a:srgbClr val="629A97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928620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箭號: 向右 57">
            <a:extLst>
              <a:ext uri="{FF2B5EF4-FFF2-40B4-BE49-F238E27FC236}">
                <a16:creationId xmlns:a16="http://schemas.microsoft.com/office/drawing/2014/main" id="{6D824283-6A3B-4140-A654-6EA2F5B3B502}"/>
              </a:ext>
            </a:extLst>
          </p:cNvPr>
          <p:cNvSpPr/>
          <p:nvPr/>
        </p:nvSpPr>
        <p:spPr>
          <a:xfrm rot="16200000">
            <a:off x="5863167" y="2861065"/>
            <a:ext cx="465666" cy="601134"/>
          </a:xfrm>
          <a:prstGeom prst="rightArrow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64" name="圖片 63">
            <a:extLst>
              <a:ext uri="{FF2B5EF4-FFF2-40B4-BE49-F238E27FC236}">
                <a16:creationId xmlns:a16="http://schemas.microsoft.com/office/drawing/2014/main" id="{9C6BF9A2-D857-47AD-94E3-497149A313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6494" y="-236271"/>
            <a:ext cx="5644364" cy="2191910"/>
          </a:xfrm>
          <a:prstGeom prst="rect">
            <a:avLst/>
          </a:prstGeom>
        </p:spPr>
      </p:pic>
      <p:sp>
        <p:nvSpPr>
          <p:cNvPr id="63" name="矩形: 圓角 62">
            <a:extLst>
              <a:ext uri="{FF2B5EF4-FFF2-40B4-BE49-F238E27FC236}">
                <a16:creationId xmlns:a16="http://schemas.microsoft.com/office/drawing/2014/main" id="{1B8E80F2-5690-4494-8E24-85AC8C157119}"/>
              </a:ext>
            </a:extLst>
          </p:cNvPr>
          <p:cNvSpPr/>
          <p:nvPr/>
        </p:nvSpPr>
        <p:spPr>
          <a:xfrm>
            <a:off x="1743028" y="3590360"/>
            <a:ext cx="2558944" cy="1282923"/>
          </a:xfrm>
          <a:prstGeom prst="roundRect">
            <a:avLst>
              <a:gd name="adj" fmla="val 6411"/>
            </a:avLst>
          </a:prstGeom>
          <a:solidFill>
            <a:schemeClr val="bg1"/>
          </a:solidFill>
          <a:ln w="28575">
            <a:solidFill>
              <a:srgbClr val="7CAC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zh-TW" altLang="en-US" sz="14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" name="箭號: 向右 9">
            <a:extLst>
              <a:ext uri="{FF2B5EF4-FFF2-40B4-BE49-F238E27FC236}">
                <a16:creationId xmlns:a16="http://schemas.microsoft.com/office/drawing/2014/main" id="{9803A6DC-0EB4-4B6D-9C25-92A03F872B85}"/>
              </a:ext>
            </a:extLst>
          </p:cNvPr>
          <p:cNvSpPr/>
          <p:nvPr/>
        </p:nvSpPr>
        <p:spPr>
          <a:xfrm rot="5400000">
            <a:off x="5863167" y="4570516"/>
            <a:ext cx="465666" cy="601134"/>
          </a:xfrm>
          <a:prstGeom prst="rightArrow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矩形: 圓角 6">
            <a:extLst>
              <a:ext uri="{FF2B5EF4-FFF2-40B4-BE49-F238E27FC236}">
                <a16:creationId xmlns:a16="http://schemas.microsoft.com/office/drawing/2014/main" id="{28FF216B-CEC5-4A53-97D3-F1EB86BC3482}"/>
              </a:ext>
            </a:extLst>
          </p:cNvPr>
          <p:cNvSpPr/>
          <p:nvPr/>
        </p:nvSpPr>
        <p:spPr>
          <a:xfrm>
            <a:off x="4890751" y="3675206"/>
            <a:ext cx="2414632" cy="1006413"/>
          </a:xfrm>
          <a:prstGeom prst="roundRect">
            <a:avLst>
              <a:gd name="adj" fmla="val 6411"/>
            </a:avLst>
          </a:prstGeom>
          <a:solidFill>
            <a:schemeClr val="bg1"/>
          </a:solidFill>
          <a:ln w="28575">
            <a:solidFill>
              <a:srgbClr val="DBA39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ts val="2100"/>
              </a:lnSpc>
            </a:pPr>
            <a:r>
              <a:rPr lang="zh-TW" altLang="en-US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分為「基礎與理論」及「專業與應用」兩類，於所列課程修習至少</a:t>
            </a:r>
            <a:r>
              <a:rPr lang="en-US" altLang="zh-TW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9</a:t>
            </a:r>
            <a:r>
              <a:rPr lang="zh-TW" altLang="en-US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學分</a:t>
            </a:r>
          </a:p>
        </p:txBody>
      </p:sp>
      <p:sp>
        <p:nvSpPr>
          <p:cNvPr id="8" name="矩形: 圓角 7">
            <a:extLst>
              <a:ext uri="{FF2B5EF4-FFF2-40B4-BE49-F238E27FC236}">
                <a16:creationId xmlns:a16="http://schemas.microsoft.com/office/drawing/2014/main" id="{3B7D63A8-FCEA-47F6-B65F-364B312C3571}"/>
              </a:ext>
            </a:extLst>
          </p:cNvPr>
          <p:cNvSpPr/>
          <p:nvPr/>
        </p:nvSpPr>
        <p:spPr>
          <a:xfrm>
            <a:off x="4884168" y="3358489"/>
            <a:ext cx="2423916" cy="369332"/>
          </a:xfrm>
          <a:prstGeom prst="roundRect">
            <a:avLst>
              <a:gd name="adj" fmla="val 3812"/>
            </a:avLst>
          </a:prstGeom>
          <a:solidFill>
            <a:srgbClr val="DBA39A"/>
          </a:solidFill>
          <a:ln>
            <a:solidFill>
              <a:srgbClr val="DBA39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>
              <a:lnSpc>
                <a:spcPts val="2000"/>
              </a:lnSpc>
            </a:pPr>
            <a:r>
              <a:rPr lang="zh-TW" altLang="en-US" sz="1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核心課程</a:t>
            </a:r>
            <a:endParaRPr lang="en-US" altLang="zh-TW" sz="1600" b="1" dirty="0">
              <a:solidFill>
                <a:srgbClr val="629A97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978B9332-77E8-40C7-BBA4-14BD05BC2863}"/>
              </a:ext>
            </a:extLst>
          </p:cNvPr>
          <p:cNvSpPr/>
          <p:nvPr/>
        </p:nvSpPr>
        <p:spPr>
          <a:xfrm rot="16200000">
            <a:off x="5894997" y="1436174"/>
            <a:ext cx="400110" cy="230597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txBody>
          <a:bodyPr vert="vert" wrap="square">
            <a:spAutoFit/>
          </a:bodyPr>
          <a:lstStyle/>
          <a:p>
            <a:pPr lvl="0" algn="ctr">
              <a:spcAft>
                <a:spcPts val="0"/>
              </a:spcAft>
            </a:pPr>
            <a:r>
              <a:rPr lang="zh-TW" altLang="en-US" sz="1400" b="1" kern="10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基礎與理論</a:t>
            </a:r>
            <a:endParaRPr lang="en-GB" sz="1400" b="1" kern="100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24C2A85E-CFCC-44A7-94DE-E2DC18810914}"/>
              </a:ext>
            </a:extLst>
          </p:cNvPr>
          <p:cNvSpPr/>
          <p:nvPr/>
        </p:nvSpPr>
        <p:spPr>
          <a:xfrm rot="16200000">
            <a:off x="5894048" y="4273025"/>
            <a:ext cx="400110" cy="230787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vert" wrap="square">
            <a:spAutoFit/>
          </a:bodyPr>
          <a:lstStyle/>
          <a:p>
            <a:pPr lvl="0" algn="ctr">
              <a:spcAft>
                <a:spcPts val="0"/>
              </a:spcAft>
            </a:pPr>
            <a:r>
              <a:rPr lang="zh-TW" altLang="en-US" sz="1400" b="1" kern="10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專業與應用</a:t>
            </a:r>
            <a:endParaRPr lang="en-GB" sz="1400" b="1" kern="100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grpSp>
        <p:nvGrpSpPr>
          <p:cNvPr id="14" name="群組 13">
            <a:extLst>
              <a:ext uri="{FF2B5EF4-FFF2-40B4-BE49-F238E27FC236}">
                <a16:creationId xmlns:a16="http://schemas.microsoft.com/office/drawing/2014/main" id="{84D18682-BD7D-45C6-8CF5-6D4EFCD1EA12}"/>
              </a:ext>
            </a:extLst>
          </p:cNvPr>
          <p:cNvGrpSpPr/>
          <p:nvPr/>
        </p:nvGrpSpPr>
        <p:grpSpPr>
          <a:xfrm>
            <a:off x="7563266" y="1528543"/>
            <a:ext cx="2469615" cy="2010400"/>
            <a:chOff x="7612375" y="570215"/>
            <a:chExt cx="2106581" cy="2133447"/>
          </a:xfrm>
          <a:solidFill>
            <a:srgbClr val="F0DBDB"/>
          </a:solidFill>
        </p:grpSpPr>
        <p:sp>
          <p:nvSpPr>
            <p:cNvPr id="15" name="矩形 14">
              <a:extLst>
                <a:ext uri="{FF2B5EF4-FFF2-40B4-BE49-F238E27FC236}">
                  <a16:creationId xmlns:a16="http://schemas.microsoft.com/office/drawing/2014/main" id="{D65851AA-5055-4A79-B898-5C92326FB8CC}"/>
                </a:ext>
              </a:extLst>
            </p:cNvPr>
            <p:cNvSpPr/>
            <p:nvPr/>
          </p:nvSpPr>
          <p:spPr>
            <a:xfrm>
              <a:off x="7612375" y="570215"/>
              <a:ext cx="2106581" cy="2133447"/>
            </a:xfrm>
            <a:prstGeom prst="rect">
              <a:avLst/>
            </a:prstGeom>
            <a:gradFill>
              <a:gsLst>
                <a:gs pos="0">
                  <a:schemeClr val="accent2">
                    <a:lumMod val="40000"/>
                    <a:lumOff val="60000"/>
                    <a:alpha val="80000"/>
                  </a:schemeClr>
                </a:gs>
                <a:gs pos="63000">
                  <a:schemeClr val="accent2">
                    <a:lumMod val="20000"/>
                    <a:lumOff val="80000"/>
                  </a:schemeClr>
                </a:gs>
              </a:gsLst>
              <a:lin ang="13500000" scaled="1"/>
            </a:gra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marL="0" algn="l" rtl="0" eaLnBrk="1" fontAlgn="t" latinLnBrk="0" hangingPunct="1">
                <a:lnSpc>
                  <a:spcPts val="2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zh-TW" altLang="en-US" sz="1200" b="1" i="0" u="none" strike="noStrike" kern="100" dirty="0">
                  <a:solidFill>
                    <a:srgbClr val="595959"/>
                  </a:solidFill>
                  <a:effectLst/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    </a:t>
              </a:r>
              <a:r>
                <a:rPr lang="x-none" altLang="zh-TW" sz="1200" b="1" i="0" u="none" strike="noStrike" kern="100" dirty="0">
                  <a:solidFill>
                    <a:srgbClr val="595959"/>
                  </a:solidFill>
                  <a:effectLst/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非線性系統分析</a:t>
              </a:r>
              <a:r>
                <a:rPr lang="zh-TW" altLang="en-US" sz="1200" b="1" i="0" u="none" strike="noStrike" kern="100" dirty="0">
                  <a:solidFill>
                    <a:srgbClr val="595959"/>
                  </a:solidFill>
                  <a:effectLst/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</a:t>
              </a:r>
              <a:r>
                <a:rPr lang="en-US" altLang="zh-TW" sz="1200" b="1" i="0" u="none" strike="noStrike" kern="100" dirty="0">
                  <a:solidFill>
                    <a:srgbClr val="595959"/>
                  </a:solidFill>
                  <a:effectLst/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             </a:t>
              </a:r>
              <a:endParaRPr lang="zh-TW" altLang="zh-TW" sz="1200" b="0" i="0" u="none" strike="noStrike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fontAlgn="t">
                <a:lnSpc>
                  <a:spcPts val="2000"/>
                </a:lnSpc>
              </a:pPr>
              <a:r>
                <a:rPr lang="zh-TW" altLang="en-US" sz="1200" b="1" i="0" u="none" strike="noStrike" kern="100" dirty="0">
                  <a:solidFill>
                    <a:srgbClr val="595959"/>
                  </a:solidFill>
                  <a:effectLst/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    </a:t>
              </a:r>
              <a:r>
                <a:rPr lang="x-none" altLang="zh-TW" sz="1200" b="1" i="0" u="none" strike="noStrike" kern="100" dirty="0">
                  <a:solidFill>
                    <a:srgbClr val="595959"/>
                  </a:solidFill>
                  <a:effectLst/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生醫統計學</a:t>
              </a:r>
              <a:endParaRPr lang="en-US" altLang="zh-TW" sz="1200" b="1" i="0" u="none" strike="noStrike" kern="100" dirty="0">
                <a:solidFill>
                  <a:srgbClr val="595959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fontAlgn="t">
                <a:lnSpc>
                  <a:spcPts val="2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zh-TW" altLang="en-US" sz="1200" b="1" kern="100" dirty="0">
                  <a:solidFill>
                    <a:srgbClr val="595959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    </a:t>
              </a:r>
              <a:r>
                <a:rPr lang="x-none" altLang="zh-TW" sz="1200" b="1" kern="100" dirty="0">
                  <a:solidFill>
                    <a:srgbClr val="595959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機器學習</a:t>
              </a:r>
              <a:endParaRPr lang="zh-TW" altLang="zh-TW" sz="1200" b="1" kern="100" dirty="0">
                <a:solidFill>
                  <a:srgbClr val="59595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fontAlgn="t">
                <a:lnSpc>
                  <a:spcPts val="2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zh-TW" altLang="en-US" sz="1200" b="1" kern="100" dirty="0">
                  <a:solidFill>
                    <a:srgbClr val="595959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    </a:t>
              </a:r>
              <a:r>
                <a:rPr lang="x-none" altLang="zh-TW" sz="1200" b="1" kern="100" dirty="0">
                  <a:solidFill>
                    <a:srgbClr val="595959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人工智慧</a:t>
              </a:r>
              <a:endParaRPr lang="en-US" altLang="zh-TW" sz="1200" b="1" kern="100" dirty="0">
                <a:solidFill>
                  <a:srgbClr val="59595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fontAlgn="t">
                <a:lnSpc>
                  <a:spcPts val="2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zh-TW" altLang="en-US" sz="1200" b="1" kern="100" dirty="0">
                  <a:solidFill>
                    <a:srgbClr val="595959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    </a:t>
              </a:r>
              <a:r>
                <a:rPr lang="x-none" altLang="zh-TW" sz="1200" b="1" kern="100" dirty="0">
                  <a:solidFill>
                    <a:srgbClr val="595959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貝氏資料分析介紹</a:t>
              </a:r>
              <a:endParaRPr lang="zh-TW" altLang="zh-TW" sz="1200" b="1" kern="100" dirty="0">
                <a:solidFill>
                  <a:srgbClr val="59595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fontAlgn="t">
                <a:lnSpc>
                  <a:spcPts val="2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zh-TW" altLang="en-US" sz="1200" b="1" kern="100" dirty="0">
                  <a:solidFill>
                    <a:srgbClr val="595959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    </a:t>
              </a:r>
              <a:r>
                <a:rPr lang="x-none" altLang="zh-TW" sz="1200" b="1" kern="100" dirty="0">
                  <a:solidFill>
                    <a:srgbClr val="595959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資料科學</a:t>
              </a:r>
              <a:endParaRPr lang="zh-TW" altLang="zh-TW" sz="1200" b="1" kern="100" dirty="0">
                <a:solidFill>
                  <a:srgbClr val="59595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fontAlgn="t">
                <a:lnSpc>
                  <a:spcPts val="2000"/>
                </a:lnSpc>
              </a:pPr>
              <a:r>
                <a:rPr lang="en-US" altLang="zh-TW" sz="1200" b="1" kern="100" dirty="0">
                  <a:solidFill>
                    <a:srgbClr val="595959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    </a:t>
              </a:r>
              <a:r>
                <a:rPr lang="x-none" altLang="zh-TW" sz="1200" b="1" kern="100" dirty="0">
                  <a:solidFill>
                    <a:srgbClr val="595959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深度學習介紹</a:t>
              </a:r>
              <a:endParaRPr lang="zh-TW" altLang="zh-TW" sz="1200" b="0" i="0" u="none" strike="noStrike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grpSp>
          <p:nvGrpSpPr>
            <p:cNvPr id="16" name="群組 15">
              <a:extLst>
                <a:ext uri="{FF2B5EF4-FFF2-40B4-BE49-F238E27FC236}">
                  <a16:creationId xmlns:a16="http://schemas.microsoft.com/office/drawing/2014/main" id="{8A08F755-6D7C-45D3-AAE5-68B1F7E87209}"/>
                </a:ext>
              </a:extLst>
            </p:cNvPr>
            <p:cNvGrpSpPr/>
            <p:nvPr/>
          </p:nvGrpSpPr>
          <p:grpSpPr>
            <a:xfrm>
              <a:off x="7673671" y="730934"/>
              <a:ext cx="159504" cy="1758345"/>
              <a:chOff x="7673671" y="730934"/>
              <a:chExt cx="159504" cy="1758345"/>
            </a:xfrm>
            <a:grpFill/>
          </p:grpSpPr>
          <p:pic>
            <p:nvPicPr>
              <p:cNvPr id="17" name="圖形 16" descr="＞形箭號 以實心填滿">
                <a:extLst>
                  <a:ext uri="{FF2B5EF4-FFF2-40B4-BE49-F238E27FC236}">
                    <a16:creationId xmlns:a16="http://schemas.microsoft.com/office/drawing/2014/main" id="{58498AC5-A753-4B64-9593-15121292248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7689169" y="2345279"/>
                <a:ext cx="144000" cy="144000"/>
              </a:xfrm>
              <a:prstGeom prst="rect">
                <a:avLst/>
              </a:prstGeom>
            </p:spPr>
          </p:pic>
          <p:pic>
            <p:nvPicPr>
              <p:cNvPr id="18" name="圖形 17" descr="＞形箭號 以實心填滿">
                <a:extLst>
                  <a:ext uri="{FF2B5EF4-FFF2-40B4-BE49-F238E27FC236}">
                    <a16:creationId xmlns:a16="http://schemas.microsoft.com/office/drawing/2014/main" id="{CBAB08BB-A993-4335-9CAF-87AC72AF60A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7682145" y="730934"/>
                <a:ext cx="144000" cy="144000"/>
              </a:xfrm>
              <a:prstGeom prst="rect">
                <a:avLst/>
              </a:prstGeom>
            </p:spPr>
          </p:pic>
          <p:pic>
            <p:nvPicPr>
              <p:cNvPr id="19" name="圖形 18" descr="＞形箭號 以實心填滿">
                <a:extLst>
                  <a:ext uri="{FF2B5EF4-FFF2-40B4-BE49-F238E27FC236}">
                    <a16:creationId xmlns:a16="http://schemas.microsoft.com/office/drawing/2014/main" id="{D341C684-E87C-43B2-8950-26066837404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7673671" y="1017133"/>
                <a:ext cx="144000" cy="144000"/>
              </a:xfrm>
              <a:prstGeom prst="rect">
                <a:avLst/>
              </a:prstGeom>
            </p:spPr>
          </p:pic>
          <p:pic>
            <p:nvPicPr>
              <p:cNvPr id="20" name="圖形 19" descr="＞形箭號 以實心填滿">
                <a:extLst>
                  <a:ext uri="{FF2B5EF4-FFF2-40B4-BE49-F238E27FC236}">
                    <a16:creationId xmlns:a16="http://schemas.microsoft.com/office/drawing/2014/main" id="{3258EDEA-341B-4DBB-B47D-9ECF9584170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7682139" y="1281054"/>
                <a:ext cx="144000" cy="144000"/>
              </a:xfrm>
              <a:prstGeom prst="rect">
                <a:avLst/>
              </a:prstGeom>
            </p:spPr>
          </p:pic>
          <p:pic>
            <p:nvPicPr>
              <p:cNvPr id="21" name="圖形 20" descr="＞形箭號 以實心填滿">
                <a:extLst>
                  <a:ext uri="{FF2B5EF4-FFF2-40B4-BE49-F238E27FC236}">
                    <a16:creationId xmlns:a16="http://schemas.microsoft.com/office/drawing/2014/main" id="{0BCF4DAA-D2E2-457F-94D0-8A9A30675AB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7689175" y="1543531"/>
                <a:ext cx="144000" cy="144000"/>
              </a:xfrm>
              <a:prstGeom prst="rect">
                <a:avLst/>
              </a:prstGeom>
            </p:spPr>
          </p:pic>
          <p:pic>
            <p:nvPicPr>
              <p:cNvPr id="22" name="圖形 21" descr="＞形箭號 以實心填滿">
                <a:extLst>
                  <a:ext uri="{FF2B5EF4-FFF2-40B4-BE49-F238E27FC236}">
                    <a16:creationId xmlns:a16="http://schemas.microsoft.com/office/drawing/2014/main" id="{1DF8239F-8D1C-4ECD-9038-5A9C7024A52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7680702" y="1811329"/>
                <a:ext cx="144000" cy="144000"/>
              </a:xfrm>
              <a:prstGeom prst="rect">
                <a:avLst/>
              </a:prstGeom>
            </p:spPr>
          </p:pic>
          <p:pic>
            <p:nvPicPr>
              <p:cNvPr id="23" name="圖形 22" descr="＞形箭號 以實心填滿">
                <a:extLst>
                  <a:ext uri="{FF2B5EF4-FFF2-40B4-BE49-F238E27FC236}">
                    <a16:creationId xmlns:a16="http://schemas.microsoft.com/office/drawing/2014/main" id="{556FFC97-8A70-4422-B2FD-6DA0638C737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7689169" y="2084444"/>
                <a:ext cx="144000" cy="144000"/>
              </a:xfrm>
              <a:prstGeom prst="rect">
                <a:avLst/>
              </a:prstGeom>
            </p:spPr>
          </p:pic>
        </p:grpSp>
      </p:grpSp>
      <p:grpSp>
        <p:nvGrpSpPr>
          <p:cNvPr id="24" name="群組 23">
            <a:extLst>
              <a:ext uri="{FF2B5EF4-FFF2-40B4-BE49-F238E27FC236}">
                <a16:creationId xmlns:a16="http://schemas.microsoft.com/office/drawing/2014/main" id="{6AAE73DB-C094-4996-99D1-FB3F03CD8D85}"/>
              </a:ext>
            </a:extLst>
          </p:cNvPr>
          <p:cNvGrpSpPr/>
          <p:nvPr/>
        </p:nvGrpSpPr>
        <p:grpSpPr>
          <a:xfrm>
            <a:off x="7563266" y="4560587"/>
            <a:ext cx="2465068" cy="1994941"/>
            <a:chOff x="7663177" y="4321712"/>
            <a:chExt cx="2362864" cy="2165164"/>
          </a:xfrm>
        </p:grpSpPr>
        <p:sp>
          <p:nvSpPr>
            <p:cNvPr id="25" name="矩形 24">
              <a:extLst>
                <a:ext uri="{FF2B5EF4-FFF2-40B4-BE49-F238E27FC236}">
                  <a16:creationId xmlns:a16="http://schemas.microsoft.com/office/drawing/2014/main" id="{68DD4F47-B74F-4EDB-9B64-D6ECE5C10C0D}"/>
                </a:ext>
              </a:extLst>
            </p:cNvPr>
            <p:cNvSpPr/>
            <p:nvPr/>
          </p:nvSpPr>
          <p:spPr>
            <a:xfrm>
              <a:off x="7663177" y="4321712"/>
              <a:ext cx="2362864" cy="2165164"/>
            </a:xfrm>
            <a:prstGeom prst="rect">
              <a:avLst/>
            </a:prstGeom>
            <a:gradFill flip="none" rotWithShape="1">
              <a:gsLst>
                <a:gs pos="0">
                  <a:schemeClr val="accent4">
                    <a:lumMod val="60000"/>
                    <a:lumOff val="40000"/>
                    <a:tint val="66000"/>
                    <a:satMod val="160000"/>
                  </a:schemeClr>
                </a:gs>
                <a:gs pos="50000">
                  <a:schemeClr val="accent4">
                    <a:lumMod val="60000"/>
                    <a:lumOff val="40000"/>
                    <a:tint val="44500"/>
                    <a:satMod val="160000"/>
                  </a:schemeClr>
                </a:gs>
                <a:gs pos="100000">
                  <a:schemeClr val="accent4">
                    <a:lumMod val="60000"/>
                    <a:lumOff val="40000"/>
                    <a:tint val="23500"/>
                    <a:satMod val="160000"/>
                  </a:schemeClr>
                </a:gs>
              </a:gsLst>
              <a:lin ang="13500000" scaled="1"/>
              <a:tileRect/>
            </a:gra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fontAlgn="t">
                <a:lnSpc>
                  <a:spcPts val="2000"/>
                </a:lnSpc>
              </a:pPr>
              <a:r>
                <a:rPr lang="en-US" altLang="zh-TW" sz="1200" b="1" i="0" u="none" strike="noStrike" kern="100" dirty="0">
                  <a:solidFill>
                    <a:srgbClr val="595959"/>
                  </a:solidFill>
                  <a:effectLst/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   </a:t>
              </a:r>
              <a:r>
                <a:rPr lang="x-none" altLang="zh-TW" sz="1200" b="1" i="0" u="none" strike="noStrike" kern="100" dirty="0">
                  <a:solidFill>
                    <a:srgbClr val="595959"/>
                  </a:solidFill>
                  <a:effectLst/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生醫系統模型</a:t>
              </a:r>
              <a:endParaRPr lang="zh-TW" altLang="zh-TW" sz="1200" b="0" i="0" u="none" strike="noStrike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fontAlgn="t">
                <a:lnSpc>
                  <a:spcPts val="2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altLang="zh-TW" sz="1200" b="1" kern="100" dirty="0">
                  <a:solidFill>
                    <a:srgbClr val="595959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   </a:t>
              </a:r>
              <a:r>
                <a:rPr lang="x-none" altLang="zh-TW" sz="1200" b="1" kern="100" dirty="0">
                  <a:solidFill>
                    <a:srgbClr val="595959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自然語言處理</a:t>
              </a:r>
              <a:endParaRPr lang="zh-TW" altLang="zh-TW" sz="1200" b="1" kern="100" dirty="0">
                <a:solidFill>
                  <a:srgbClr val="59595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fontAlgn="t">
                <a:lnSpc>
                  <a:spcPts val="2000"/>
                </a:lnSpc>
              </a:pPr>
              <a:r>
                <a:rPr lang="en-US" altLang="zh-TW" sz="1200" b="1" kern="100" dirty="0">
                  <a:solidFill>
                    <a:srgbClr val="595959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   </a:t>
              </a:r>
              <a:r>
                <a:rPr lang="x-none" altLang="zh-TW" sz="1200" b="1" kern="100" dirty="0">
                  <a:solidFill>
                    <a:srgbClr val="595959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社群媒體探勘</a:t>
              </a:r>
              <a:endParaRPr lang="en-US" altLang="zh-TW" sz="1200" b="1" kern="100" dirty="0">
                <a:solidFill>
                  <a:srgbClr val="59595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fontAlgn="t">
                <a:lnSpc>
                  <a:spcPts val="2000"/>
                </a:lnSpc>
              </a:pPr>
              <a:r>
                <a:rPr lang="en-US" altLang="zh-TW" sz="1200" b="1" kern="100" dirty="0">
                  <a:solidFill>
                    <a:srgbClr val="595959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   </a:t>
              </a:r>
              <a:r>
                <a:rPr lang="zh-TW" altLang="zh-TW" sz="1200" b="1" kern="100" dirty="0">
                  <a:solidFill>
                    <a:srgbClr val="595959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分散式網路</a:t>
              </a:r>
            </a:p>
            <a:p>
              <a:pPr fontAlgn="t">
                <a:lnSpc>
                  <a:spcPts val="2000"/>
                </a:lnSpc>
              </a:pPr>
              <a:r>
                <a:rPr lang="en-US" altLang="zh-TW" sz="1200" b="1" kern="100" dirty="0">
                  <a:solidFill>
                    <a:srgbClr val="595959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   </a:t>
              </a:r>
              <a:r>
                <a:rPr lang="zh-TW" altLang="zh-TW" sz="1200" b="1" kern="100" dirty="0">
                  <a:solidFill>
                    <a:srgbClr val="595959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網路技術分析</a:t>
              </a:r>
            </a:p>
            <a:p>
              <a:pPr fontAlgn="t">
                <a:lnSpc>
                  <a:spcPts val="2000"/>
                </a:lnSpc>
              </a:pPr>
              <a:r>
                <a:rPr lang="en-US" altLang="zh-TW" sz="1200" b="1" kern="100" dirty="0">
                  <a:solidFill>
                    <a:srgbClr val="595959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   </a:t>
              </a:r>
              <a:r>
                <a:rPr lang="zh-TW" altLang="zh-TW" sz="1200" b="1" kern="100" dirty="0">
                  <a:solidFill>
                    <a:srgbClr val="595959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高互動多媒體之研究</a:t>
              </a:r>
              <a:endParaRPr lang="zh-TW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fontAlgn="t">
                <a:lnSpc>
                  <a:spcPts val="2000"/>
                </a:lnSpc>
              </a:pPr>
              <a:r>
                <a:rPr lang="en-US" altLang="zh-TW" sz="1200" b="1" dirty="0">
                  <a:solidFill>
                    <a:srgbClr val="595959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   </a:t>
              </a:r>
              <a:r>
                <a:rPr lang="x-none" altLang="zh-TW" sz="1200" b="1" dirty="0">
                  <a:solidFill>
                    <a:srgbClr val="595959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Python教育資料探勘</a:t>
              </a:r>
              <a:r>
                <a:rPr lang="zh-TW" altLang="zh-TW" sz="1200" b="1" dirty="0">
                  <a:solidFill>
                    <a:srgbClr val="595959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實作</a:t>
              </a:r>
              <a:endParaRPr lang="zh-TW" altLang="zh-TW" sz="1200" b="1" kern="100" dirty="0">
                <a:solidFill>
                  <a:srgbClr val="59595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pic>
          <p:nvPicPr>
            <p:cNvPr id="26" name="圖形 25" descr="＞形箭號 以實心填滿">
              <a:extLst>
                <a:ext uri="{FF2B5EF4-FFF2-40B4-BE49-F238E27FC236}">
                  <a16:creationId xmlns:a16="http://schemas.microsoft.com/office/drawing/2014/main" id="{389EF011-A25C-49AB-A45B-06951B1DF6CE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7729267" y="4488642"/>
              <a:ext cx="144000" cy="144000"/>
            </a:xfrm>
            <a:prstGeom prst="rect">
              <a:avLst/>
            </a:prstGeom>
          </p:spPr>
        </p:pic>
        <p:pic>
          <p:nvPicPr>
            <p:cNvPr id="27" name="圖形 26" descr="＞形箭號 以實心填滿">
              <a:extLst>
                <a:ext uri="{FF2B5EF4-FFF2-40B4-BE49-F238E27FC236}">
                  <a16:creationId xmlns:a16="http://schemas.microsoft.com/office/drawing/2014/main" id="{E9C95C34-F545-4E91-84AB-86ADB48C299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7729267" y="4767982"/>
              <a:ext cx="144000" cy="144000"/>
            </a:xfrm>
            <a:prstGeom prst="rect">
              <a:avLst/>
            </a:prstGeom>
          </p:spPr>
        </p:pic>
        <p:pic>
          <p:nvPicPr>
            <p:cNvPr id="28" name="圖形 27" descr="＞形箭號 以實心填滿">
              <a:extLst>
                <a:ext uri="{FF2B5EF4-FFF2-40B4-BE49-F238E27FC236}">
                  <a16:creationId xmlns:a16="http://schemas.microsoft.com/office/drawing/2014/main" id="{264635BE-BA3B-4D8E-9E41-5A065C4D507A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7729267" y="5033894"/>
              <a:ext cx="144000" cy="144000"/>
            </a:xfrm>
            <a:prstGeom prst="rect">
              <a:avLst/>
            </a:prstGeom>
          </p:spPr>
        </p:pic>
        <p:pic>
          <p:nvPicPr>
            <p:cNvPr id="29" name="圖形 28" descr="＞形箭號 以實心填滿">
              <a:extLst>
                <a:ext uri="{FF2B5EF4-FFF2-40B4-BE49-F238E27FC236}">
                  <a16:creationId xmlns:a16="http://schemas.microsoft.com/office/drawing/2014/main" id="{C47F9D19-0B79-413D-857A-51B6DE77341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7725877" y="5578146"/>
              <a:ext cx="144000" cy="144000"/>
            </a:xfrm>
            <a:prstGeom prst="rect">
              <a:avLst/>
            </a:prstGeom>
          </p:spPr>
        </p:pic>
        <p:pic>
          <p:nvPicPr>
            <p:cNvPr id="30" name="圖形 29" descr="＞形箭號 以實心填滿">
              <a:extLst>
                <a:ext uri="{FF2B5EF4-FFF2-40B4-BE49-F238E27FC236}">
                  <a16:creationId xmlns:a16="http://schemas.microsoft.com/office/drawing/2014/main" id="{7140CFB0-08C8-43F7-A510-3EE1A7B74003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7731021" y="5860104"/>
              <a:ext cx="144000" cy="144000"/>
            </a:xfrm>
            <a:prstGeom prst="rect">
              <a:avLst/>
            </a:prstGeom>
          </p:spPr>
        </p:pic>
        <p:pic>
          <p:nvPicPr>
            <p:cNvPr id="31" name="圖形 30" descr="＞形箭號 以實心填滿">
              <a:extLst>
                <a:ext uri="{FF2B5EF4-FFF2-40B4-BE49-F238E27FC236}">
                  <a16:creationId xmlns:a16="http://schemas.microsoft.com/office/drawing/2014/main" id="{C42FE0F6-60A1-4F12-9F17-DE0090C0961E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7729268" y="5315563"/>
              <a:ext cx="144000" cy="144000"/>
            </a:xfrm>
            <a:prstGeom prst="rect">
              <a:avLst/>
            </a:prstGeom>
          </p:spPr>
        </p:pic>
        <p:pic>
          <p:nvPicPr>
            <p:cNvPr id="32" name="圖形 31" descr="＞形箭號 以實心填滿">
              <a:extLst>
                <a:ext uri="{FF2B5EF4-FFF2-40B4-BE49-F238E27FC236}">
                  <a16:creationId xmlns:a16="http://schemas.microsoft.com/office/drawing/2014/main" id="{246DE828-A5F7-4E5B-BD2B-422593388BC9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7739482" y="6154793"/>
              <a:ext cx="144000" cy="144000"/>
            </a:xfrm>
            <a:prstGeom prst="rect">
              <a:avLst/>
            </a:prstGeom>
          </p:spPr>
        </p:pic>
      </p:grpSp>
      <p:cxnSp>
        <p:nvCxnSpPr>
          <p:cNvPr id="34" name="直線接點 33">
            <a:extLst>
              <a:ext uri="{FF2B5EF4-FFF2-40B4-BE49-F238E27FC236}">
                <a16:creationId xmlns:a16="http://schemas.microsoft.com/office/drawing/2014/main" id="{F2C8E229-643A-4095-94A8-879CA0DA7095}"/>
              </a:ext>
            </a:extLst>
          </p:cNvPr>
          <p:cNvCxnSpPr/>
          <p:nvPr/>
        </p:nvCxnSpPr>
        <p:spPr>
          <a:xfrm>
            <a:off x="7286966" y="2581417"/>
            <a:ext cx="247116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5" name="直線接點 34">
            <a:extLst>
              <a:ext uri="{FF2B5EF4-FFF2-40B4-BE49-F238E27FC236}">
                <a16:creationId xmlns:a16="http://schemas.microsoft.com/office/drawing/2014/main" id="{D2E580AF-FBE7-47AB-9831-BF8DB9A74D05}"/>
              </a:ext>
            </a:extLst>
          </p:cNvPr>
          <p:cNvCxnSpPr/>
          <p:nvPr/>
        </p:nvCxnSpPr>
        <p:spPr>
          <a:xfrm>
            <a:off x="7286966" y="5426963"/>
            <a:ext cx="247116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40" name="圖片 39">
            <a:extLst>
              <a:ext uri="{FF2B5EF4-FFF2-40B4-BE49-F238E27FC236}">
                <a16:creationId xmlns:a16="http://schemas.microsoft.com/office/drawing/2014/main" id="{40B334E4-851A-498B-B809-611E9C78B4B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470339" y="497196"/>
            <a:ext cx="2571445" cy="631101"/>
          </a:xfrm>
          <a:prstGeom prst="rect">
            <a:avLst/>
          </a:prstGeom>
        </p:spPr>
      </p:pic>
      <p:grpSp>
        <p:nvGrpSpPr>
          <p:cNvPr id="50" name="群組 49">
            <a:extLst>
              <a:ext uri="{FF2B5EF4-FFF2-40B4-BE49-F238E27FC236}">
                <a16:creationId xmlns:a16="http://schemas.microsoft.com/office/drawing/2014/main" id="{84E4BE12-D28C-4E9F-BB28-7D3F408BA2A1}"/>
              </a:ext>
            </a:extLst>
          </p:cNvPr>
          <p:cNvGrpSpPr/>
          <p:nvPr/>
        </p:nvGrpSpPr>
        <p:grpSpPr>
          <a:xfrm>
            <a:off x="5200984" y="406417"/>
            <a:ext cx="3054975" cy="728321"/>
            <a:chOff x="234892" y="1558513"/>
            <a:chExt cx="3054975" cy="728321"/>
          </a:xfrm>
        </p:grpSpPr>
        <p:sp>
          <p:nvSpPr>
            <p:cNvPr id="33" name="橢圓 32">
              <a:extLst>
                <a:ext uri="{FF2B5EF4-FFF2-40B4-BE49-F238E27FC236}">
                  <a16:creationId xmlns:a16="http://schemas.microsoft.com/office/drawing/2014/main" id="{A5064F9A-5372-4665-A6E9-95191B73C38A}"/>
                </a:ext>
              </a:extLst>
            </p:cNvPr>
            <p:cNvSpPr/>
            <p:nvPr/>
          </p:nvSpPr>
          <p:spPr>
            <a:xfrm>
              <a:off x="234892" y="1558513"/>
              <a:ext cx="704675" cy="728321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43" name="文字方塊 42">
              <a:extLst>
                <a:ext uri="{FF2B5EF4-FFF2-40B4-BE49-F238E27FC236}">
                  <a16:creationId xmlns:a16="http://schemas.microsoft.com/office/drawing/2014/main" id="{4AD1AD56-41A4-4DF0-A45F-70C7EC50BBA1}"/>
                </a:ext>
              </a:extLst>
            </p:cNvPr>
            <p:cNvSpPr txBox="1"/>
            <p:nvPr/>
          </p:nvSpPr>
          <p:spPr>
            <a:xfrm>
              <a:off x="234892" y="1568730"/>
              <a:ext cx="537361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zh-TW" altLang="en-US" sz="4000" b="1" spc="50" dirty="0">
                  <a:ln w="0"/>
                  <a:solidFill>
                    <a:schemeClr val="accent5">
                      <a:lumMod val="50000"/>
                    </a:schemeClr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課</a:t>
              </a:r>
              <a:endParaRPr lang="zh-TW" altLang="en-US" sz="4000" dirty="0">
                <a:solidFill>
                  <a:schemeClr val="accent5">
                    <a:lumMod val="50000"/>
                  </a:schemeClr>
                </a:solidFill>
              </a:endParaRPr>
            </a:p>
          </p:txBody>
        </p:sp>
        <p:sp>
          <p:nvSpPr>
            <p:cNvPr id="44" name="橢圓 43">
              <a:extLst>
                <a:ext uri="{FF2B5EF4-FFF2-40B4-BE49-F238E27FC236}">
                  <a16:creationId xmlns:a16="http://schemas.microsoft.com/office/drawing/2014/main" id="{5BAE78BA-06BB-4CD5-9595-14AB0258CECE}"/>
                </a:ext>
              </a:extLst>
            </p:cNvPr>
            <p:cNvSpPr/>
            <p:nvPr/>
          </p:nvSpPr>
          <p:spPr>
            <a:xfrm>
              <a:off x="1026100" y="1558513"/>
              <a:ext cx="704675" cy="728321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45" name="文字方塊 44">
              <a:extLst>
                <a:ext uri="{FF2B5EF4-FFF2-40B4-BE49-F238E27FC236}">
                  <a16:creationId xmlns:a16="http://schemas.microsoft.com/office/drawing/2014/main" id="{FE36D2CF-4319-40F8-A793-D3E0227F7AD4}"/>
                </a:ext>
              </a:extLst>
            </p:cNvPr>
            <p:cNvSpPr txBox="1"/>
            <p:nvPr/>
          </p:nvSpPr>
          <p:spPr>
            <a:xfrm>
              <a:off x="1026100" y="1568730"/>
              <a:ext cx="537361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zh-TW" altLang="en-US" sz="4000" b="1" spc="50" dirty="0">
                  <a:ln w="0"/>
                  <a:solidFill>
                    <a:schemeClr val="accent5">
                      <a:lumMod val="50000"/>
                    </a:schemeClr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程</a:t>
              </a:r>
            </a:p>
          </p:txBody>
        </p:sp>
        <p:sp>
          <p:nvSpPr>
            <p:cNvPr id="46" name="橢圓 45">
              <a:extLst>
                <a:ext uri="{FF2B5EF4-FFF2-40B4-BE49-F238E27FC236}">
                  <a16:creationId xmlns:a16="http://schemas.microsoft.com/office/drawing/2014/main" id="{C4C25C32-5763-439C-ADF9-DEF218FD48A2}"/>
                </a:ext>
              </a:extLst>
            </p:cNvPr>
            <p:cNvSpPr/>
            <p:nvPr/>
          </p:nvSpPr>
          <p:spPr>
            <a:xfrm>
              <a:off x="1821416" y="1558513"/>
              <a:ext cx="704675" cy="728321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47" name="文字方塊 46">
              <a:extLst>
                <a:ext uri="{FF2B5EF4-FFF2-40B4-BE49-F238E27FC236}">
                  <a16:creationId xmlns:a16="http://schemas.microsoft.com/office/drawing/2014/main" id="{50AC2A85-A7A4-4A97-96B7-9E4A29F7CAE5}"/>
                </a:ext>
              </a:extLst>
            </p:cNvPr>
            <p:cNvSpPr txBox="1"/>
            <p:nvPr/>
          </p:nvSpPr>
          <p:spPr>
            <a:xfrm>
              <a:off x="1821416" y="1568730"/>
              <a:ext cx="537361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zh-TW" altLang="en-US" sz="4000" b="1" spc="50" dirty="0">
                  <a:ln w="0"/>
                  <a:solidFill>
                    <a:schemeClr val="accent5">
                      <a:lumMod val="50000"/>
                    </a:schemeClr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地</a:t>
              </a:r>
            </a:p>
          </p:txBody>
        </p:sp>
        <p:sp>
          <p:nvSpPr>
            <p:cNvPr id="48" name="橢圓 47">
              <a:extLst>
                <a:ext uri="{FF2B5EF4-FFF2-40B4-BE49-F238E27FC236}">
                  <a16:creationId xmlns:a16="http://schemas.microsoft.com/office/drawing/2014/main" id="{67D87E8A-CCB8-46DB-96F8-F0FC12240FAF}"/>
                </a:ext>
              </a:extLst>
            </p:cNvPr>
            <p:cNvSpPr/>
            <p:nvPr/>
          </p:nvSpPr>
          <p:spPr>
            <a:xfrm>
              <a:off x="2585192" y="1558513"/>
              <a:ext cx="704675" cy="728321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49" name="文字方塊 48">
              <a:extLst>
                <a:ext uri="{FF2B5EF4-FFF2-40B4-BE49-F238E27FC236}">
                  <a16:creationId xmlns:a16="http://schemas.microsoft.com/office/drawing/2014/main" id="{90E1CED0-0583-452B-AA44-57B93AD149F4}"/>
                </a:ext>
              </a:extLst>
            </p:cNvPr>
            <p:cNvSpPr txBox="1"/>
            <p:nvPr/>
          </p:nvSpPr>
          <p:spPr>
            <a:xfrm>
              <a:off x="2585192" y="1568730"/>
              <a:ext cx="537361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zh-TW" altLang="en-US" sz="4000" b="1" spc="50" dirty="0">
                  <a:ln w="0"/>
                  <a:solidFill>
                    <a:schemeClr val="accent5">
                      <a:lumMod val="50000"/>
                    </a:schemeClr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圖</a:t>
              </a:r>
            </a:p>
          </p:txBody>
        </p:sp>
      </p:grpSp>
      <p:sp>
        <p:nvSpPr>
          <p:cNvPr id="59" name="箭號: 向右 58">
            <a:extLst>
              <a:ext uri="{FF2B5EF4-FFF2-40B4-BE49-F238E27FC236}">
                <a16:creationId xmlns:a16="http://schemas.microsoft.com/office/drawing/2014/main" id="{CDC04321-991E-4ECF-9441-6E6065BD0C14}"/>
              </a:ext>
            </a:extLst>
          </p:cNvPr>
          <p:cNvSpPr/>
          <p:nvPr/>
        </p:nvSpPr>
        <p:spPr>
          <a:xfrm>
            <a:off x="4395901" y="3876230"/>
            <a:ext cx="465666" cy="601134"/>
          </a:xfrm>
          <a:prstGeom prst="rightArrow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2" name="文字方塊 61">
            <a:extLst>
              <a:ext uri="{FF2B5EF4-FFF2-40B4-BE49-F238E27FC236}">
                <a16:creationId xmlns:a16="http://schemas.microsoft.com/office/drawing/2014/main" id="{EA71213A-D2B1-45F9-810C-E5976131EA20}"/>
              </a:ext>
            </a:extLst>
          </p:cNvPr>
          <p:cNvSpPr txBox="1"/>
          <p:nvPr/>
        </p:nvSpPr>
        <p:spPr>
          <a:xfrm>
            <a:off x="1921393" y="3776476"/>
            <a:ext cx="2377021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algn="l" rtl="0" eaLnBrk="1" fontAlgn="ctr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x-none" altLang="zh-TW" sz="1500" b="1" i="0" u="none" strike="noStrike" kern="100" dirty="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人工智慧產業實習</a:t>
            </a:r>
            <a:endParaRPr lang="en-US" altLang="zh-TW" sz="1500" b="1" i="0" u="none" strike="noStrike" kern="1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marL="0" algn="l" rtl="0" eaLnBrk="1" fontAlgn="ctr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zh-TW" altLang="zh-TW" sz="1500" b="1" i="0" u="none" strike="noStrike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書報討論 </a:t>
            </a:r>
            <a:r>
              <a:rPr lang="en-US" altLang="zh-TW" sz="1500" b="1" kern="100" dirty="0">
                <a:solidFill>
                  <a:schemeClr val="tx1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I</a:t>
            </a:r>
            <a:r>
              <a:rPr lang="zh-TW" altLang="en-US" sz="1500" b="1" kern="100" dirty="0">
                <a:solidFill>
                  <a:schemeClr val="tx1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、</a:t>
            </a:r>
            <a:r>
              <a:rPr lang="en-US" altLang="zh-TW" sz="1500" b="1" kern="100" dirty="0">
                <a:solidFill>
                  <a:schemeClr val="tx1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II</a:t>
            </a:r>
            <a:endParaRPr lang="zh-TW" altLang="zh-TW" sz="1500" b="1" i="0" u="none" strike="noStrike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marL="0" algn="l" rtl="0" eaLnBrk="1" fontAlgn="ctr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zh-TW" altLang="zh-TW" sz="1500" b="1" i="0" u="none" strike="noStrike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專題討論</a:t>
            </a:r>
            <a:r>
              <a:rPr lang="en-US" altLang="zh-TW" sz="1500" b="1" i="0" u="none" strike="noStrike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 I</a:t>
            </a:r>
            <a:r>
              <a:rPr lang="zh-TW" altLang="zh-TW" sz="1500" b="1" i="0" u="none" strike="noStrike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1500" b="1" kern="100" dirty="0">
                <a:solidFill>
                  <a:schemeClr val="tx1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、</a:t>
            </a:r>
            <a:r>
              <a:rPr lang="en-US" altLang="zh-TW" sz="1500" b="1" kern="100" dirty="0">
                <a:solidFill>
                  <a:schemeClr val="tx1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II</a:t>
            </a:r>
            <a:r>
              <a:rPr lang="zh-TW" altLang="zh-TW" sz="1500" b="1" i="0" u="none" strike="noStrike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1500" b="1" kern="100" dirty="0">
                <a:solidFill>
                  <a:schemeClr val="tx1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、</a:t>
            </a:r>
            <a:r>
              <a:rPr lang="en-US" altLang="zh-TW" sz="1500" b="1" kern="100" dirty="0">
                <a:solidFill>
                  <a:schemeClr val="tx1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III</a:t>
            </a:r>
            <a:r>
              <a:rPr lang="zh-TW" altLang="zh-TW" sz="1500" b="1" i="0" u="none" strike="noStrike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1500" b="1" kern="100" dirty="0">
                <a:solidFill>
                  <a:schemeClr val="tx1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、</a:t>
            </a:r>
            <a:r>
              <a:rPr lang="en-US" altLang="zh-TW" sz="1500" b="1" kern="100" dirty="0">
                <a:solidFill>
                  <a:schemeClr val="tx1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IV</a:t>
            </a:r>
            <a:endParaRPr lang="zh-TW" altLang="zh-TW" sz="1500" b="1" i="0" u="none" strike="noStrike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8D55AB5F-4B26-4481-8F47-DFF8656BEF0C}"/>
              </a:ext>
            </a:extLst>
          </p:cNvPr>
          <p:cNvSpPr/>
          <p:nvPr/>
        </p:nvSpPr>
        <p:spPr>
          <a:xfrm>
            <a:off x="1739470" y="3219942"/>
            <a:ext cx="2571446" cy="436803"/>
          </a:xfrm>
          <a:prstGeom prst="roundRect">
            <a:avLst>
              <a:gd name="adj" fmla="val 3812"/>
            </a:avLst>
          </a:prstGeom>
          <a:solidFill>
            <a:srgbClr val="629A97"/>
          </a:solidFill>
          <a:ln>
            <a:solidFill>
              <a:srgbClr val="629A9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>
              <a:lnSpc>
                <a:spcPts val="2000"/>
              </a:lnSpc>
            </a:pPr>
            <a:r>
              <a:rPr lang="zh-TW" altLang="en-US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必修課程</a:t>
            </a:r>
            <a:endParaRPr lang="en-US" altLang="zh-TW" sz="2000" b="1" dirty="0">
              <a:solidFill>
                <a:srgbClr val="629A97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71F29CB1-F46F-434F-8BBA-9E8A69DD0F8B}"/>
              </a:ext>
            </a:extLst>
          </p:cNvPr>
          <p:cNvSpPr txBox="1"/>
          <p:nvPr/>
        </p:nvSpPr>
        <p:spPr>
          <a:xfrm>
            <a:off x="10295467" y="270933"/>
            <a:ext cx="17441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/>
              <a:t>英文版</a:t>
            </a:r>
          </a:p>
        </p:txBody>
      </p:sp>
    </p:spTree>
    <p:extLst>
      <p:ext uri="{BB962C8B-B14F-4D97-AF65-F5344CB8AC3E}">
        <p14:creationId xmlns:p14="http://schemas.microsoft.com/office/powerpoint/2010/main" val="133179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661</TotalTime>
  <Words>183</Words>
  <Application>Microsoft Office PowerPoint</Application>
  <PresentationFormat>寬螢幕</PresentationFormat>
  <Paragraphs>53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8" baseType="lpstr">
      <vt:lpstr>微軟正黑體</vt:lpstr>
      <vt:lpstr>Arial</vt:lpstr>
      <vt:lpstr>Calibri</vt:lpstr>
      <vt:lpstr>Calibri Light</vt:lpstr>
      <vt:lpstr>Times New Roman</vt:lpstr>
      <vt:lpstr>Office 佈景主題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44</cp:revision>
  <dcterms:created xsi:type="dcterms:W3CDTF">2022-12-14T02:23:05Z</dcterms:created>
  <dcterms:modified xsi:type="dcterms:W3CDTF">2023-02-17T06:57:17Z</dcterms:modified>
</cp:coreProperties>
</file>